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352" r:id="rId5"/>
    <p:sldId id="343" r:id="rId6"/>
    <p:sldId id="315" r:id="rId7"/>
    <p:sldId id="410" r:id="rId8"/>
    <p:sldId id="354" r:id="rId9"/>
    <p:sldId id="412" r:id="rId10"/>
    <p:sldId id="414" r:id="rId11"/>
    <p:sldId id="413" r:id="rId12"/>
    <p:sldId id="415" r:id="rId13"/>
    <p:sldId id="353" r:id="rId14"/>
    <p:sldId id="355" r:id="rId15"/>
    <p:sldId id="356" r:id="rId16"/>
    <p:sldId id="357" r:id="rId17"/>
    <p:sldId id="358" r:id="rId18"/>
    <p:sldId id="359" r:id="rId19"/>
    <p:sldId id="360" r:id="rId20"/>
    <p:sldId id="361" r:id="rId21"/>
    <p:sldId id="362" r:id="rId22"/>
    <p:sldId id="364" r:id="rId23"/>
    <p:sldId id="365" r:id="rId24"/>
    <p:sldId id="366" r:id="rId25"/>
    <p:sldId id="367" r:id="rId26"/>
    <p:sldId id="368" r:id="rId27"/>
    <p:sldId id="369" r:id="rId28"/>
    <p:sldId id="370" r:id="rId29"/>
    <p:sldId id="371" r:id="rId30"/>
    <p:sldId id="373" r:id="rId31"/>
    <p:sldId id="377" r:id="rId32"/>
    <p:sldId id="374" r:id="rId33"/>
    <p:sldId id="380" r:id="rId34"/>
    <p:sldId id="382" r:id="rId35"/>
    <p:sldId id="383" r:id="rId36"/>
    <p:sldId id="389" r:id="rId37"/>
    <p:sldId id="398" r:id="rId38"/>
    <p:sldId id="391" r:id="rId39"/>
    <p:sldId id="392" r:id="rId40"/>
    <p:sldId id="401" r:id="rId41"/>
    <p:sldId id="400" r:id="rId42"/>
    <p:sldId id="402" r:id="rId43"/>
    <p:sldId id="403" r:id="rId44"/>
    <p:sldId id="404" r:id="rId45"/>
    <p:sldId id="405" r:id="rId46"/>
    <p:sldId id="406" r:id="rId47"/>
    <p:sldId id="407" r:id="rId48"/>
    <p:sldId id="408" r:id="rId49"/>
    <p:sldId id="409" r:id="rId50"/>
    <p:sldId id="411" r:id="rId51"/>
    <p:sldId id="309" r:id="rId52"/>
    <p:sldId id="310" r:id="rId53"/>
    <p:sldId id="311" r:id="rId54"/>
    <p:sldId id="416" r:id="rId55"/>
    <p:sldId id="417" r:id="rId5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65" autoAdjust="0"/>
    <p:restoredTop sz="94660"/>
  </p:normalViewPr>
  <p:slideViewPr>
    <p:cSldViewPr snapToGrid="0">
      <p:cViewPr varScale="1">
        <p:scale>
          <a:sx n="74" d="100"/>
          <a:sy n="74" d="100"/>
        </p:scale>
        <p:origin x="810" y="84"/>
      </p:cViewPr>
      <p:guideLst/>
    </p:cSldViewPr>
  </p:slideViewPr>
  <p:notesTextViewPr>
    <p:cViewPr>
      <p:scale>
        <a:sx n="1" d="1"/>
        <a:sy n="1" d="1"/>
      </p:scale>
      <p:origin x="0" y="0"/>
    </p:cViewPr>
  </p:notesTextViewPr>
  <p:sorterViewPr>
    <p:cViewPr>
      <p:scale>
        <a:sx n="100" d="100"/>
        <a:sy n="100" d="100"/>
      </p:scale>
      <p:origin x="0" y="-219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Hoja_de_c_lculo_de_Microsoft_Excel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Hoja_de_c_lculo_de_Microsoft_Excel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Hoja_de_c_lculo_de_Microsoft_Excel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Hoja_de_c_lculo_de_Microsoft_Excel21.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Hoja_de_c_lculo_de_Microsoft_Excel22.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Hoja_de_c_lculo_de_Microsoft_Excel23.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Hoja_de_c_lculo_de_Microsoft_Excel24.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Hoja_de_c_lculo_de_Microsoft_Excel25.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Hoja_de_c_lculo_de_Microsoft_Excel26.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Hoja_de_c_lculo_de_Microsoft_Excel27.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Hoja_de_c_lculo_de_Microsoft_Excel28.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Hoja_de_c_lculo_de_Microsoft_Excel29.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Hoja_de_c_lculo_de_Microsoft_Excel30.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Hoja_de_c_lculo_de_Microsoft_Excel31.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Hoja_de_c_lculo_de_Microsoft_Excel32.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Hoja_de_c_lculo_de_Microsoft_Excel33.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Hoja_de_c_lculo_de_Microsoft_Excel34.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Hoja_de_c_lculo_de_Microsoft_Excel35.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Hoja_de_c_lculo_de_Microsoft_Excel36.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Hoja_de_c_lculo_de_Microsoft_Excel37.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Hoja_de_c_lculo_de_Microsoft_Excel38.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Hoja_de_c_lculo_de_Microsoft_Excel39.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Hoja_de_c_lculo_de_Microsoft_Excel40.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Hoja_de_c_lculo_de_Microsoft_Excel41.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Hoja_de_c_lculo_de_Microsoft_Excel42.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Hoja_de_c_lculo_de_Microsoft_Excel43.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Hoja_de_c_lculo_de_Microsoft_Excel44.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Hoja_de_c_lculo_de_Microsoft_Excel45.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Hoja_de_c_lculo_de_Microsoft_Excel46.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Hoja_de_c_lculo_de_Microsoft_Excel47.xlsx"/><Relationship Id="rId2" Type="http://schemas.microsoft.com/office/2011/relationships/chartColorStyle" Target="colors47.xml"/><Relationship Id="rId1" Type="http://schemas.microsoft.com/office/2011/relationships/chartStyle" Target="style47.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dPt>
            <c:idx val="0"/>
            <c:bubble3D val="0"/>
            <c:explosion val="6"/>
            <c:spPr>
              <a:solidFill>
                <a:schemeClr val="tx2">
                  <a:lumMod val="75000"/>
                </a:schemeClr>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Hoja1!$A$2:$A$3</c:f>
              <c:strCache>
                <c:ptCount val="2"/>
                <c:pt idx="0">
                  <c:v>Hombres </c:v>
                </c:pt>
                <c:pt idx="1">
                  <c:v>Mujeres </c:v>
                </c:pt>
              </c:strCache>
            </c:strRef>
          </c:cat>
          <c:val>
            <c:numRef>
              <c:f>Hoja1!$B$2:$B$3</c:f>
              <c:numCache>
                <c:formatCode>0.0%</c:formatCode>
                <c:ptCount val="2"/>
                <c:pt idx="0">
                  <c:v>0.503</c:v>
                </c:pt>
                <c:pt idx="1">
                  <c:v>0.497</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9845984801315E-2"/>
          <c:y val="0.12888167052357377"/>
          <c:w val="0.93017402838144714"/>
          <c:h val="0.5919526799266156"/>
        </c:manualLayout>
      </c:layout>
      <c:barChart>
        <c:barDir val="col"/>
        <c:grouping val="percentStacked"/>
        <c:varyColors val="0"/>
        <c:ser>
          <c:idx val="0"/>
          <c:order val="0"/>
          <c:tx>
            <c:strRef>
              <c:f>Hoja1!$B$1</c:f>
              <c:strCache>
                <c:ptCount val="1"/>
                <c:pt idx="0">
                  <c:v>Hasta 65 años</c:v>
                </c:pt>
              </c:strCache>
            </c:strRef>
          </c:tx>
          <c:spPr>
            <a:solidFill>
              <a:schemeClr val="accent6">
                <a:lumMod val="60000"/>
                <a:lumOff val="40000"/>
              </a:schemeClr>
            </a:solidFill>
            <a:ln>
              <a:noFill/>
            </a:ln>
            <a:effectLst/>
          </c:spPr>
          <c:invertIfNegative val="0"/>
          <c:dLbls>
            <c:dLbl>
              <c:idx val="14"/>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6">
                          <a:lumMod val="50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Hoja1!$B$2:$B$18</c:f>
              <c:numCache>
                <c:formatCode>0.0%</c:formatCode>
                <c:ptCount val="17"/>
                <c:pt idx="0">
                  <c:v>0.311</c:v>
                </c:pt>
                <c:pt idx="1">
                  <c:v>0.35</c:v>
                </c:pt>
                <c:pt idx="2">
                  <c:v>0.40500000000000003</c:v>
                </c:pt>
                <c:pt idx="3">
                  <c:v>0.36</c:v>
                </c:pt>
                <c:pt idx="4">
                  <c:v>0.44800000000000001</c:v>
                </c:pt>
                <c:pt idx="5">
                  <c:v>0.42099999999999999</c:v>
                </c:pt>
                <c:pt idx="6">
                  <c:v>0.33400000000000002</c:v>
                </c:pt>
                <c:pt idx="7">
                  <c:v>0.34399999999999997</c:v>
                </c:pt>
                <c:pt idx="8">
                  <c:v>0.38700000000000001</c:v>
                </c:pt>
                <c:pt idx="9">
                  <c:v>0.36899999999999999</c:v>
                </c:pt>
                <c:pt idx="10">
                  <c:v>0.26300000000000001</c:v>
                </c:pt>
                <c:pt idx="11">
                  <c:v>0.19800000000000001</c:v>
                </c:pt>
                <c:pt idx="12">
                  <c:v>0.373</c:v>
                </c:pt>
                <c:pt idx="13">
                  <c:v>0.45800000000000002</c:v>
                </c:pt>
                <c:pt idx="14">
                  <c:v>0.53200000000000003</c:v>
                </c:pt>
                <c:pt idx="15">
                  <c:v>0.30299999999999999</c:v>
                </c:pt>
                <c:pt idx="16">
                  <c:v>0.33900000000000002</c:v>
                </c:pt>
              </c:numCache>
            </c:numRef>
          </c:val>
        </c:ser>
        <c:ser>
          <c:idx val="1"/>
          <c:order val="1"/>
          <c:tx>
            <c:strRef>
              <c:f>Hoja1!$C$1</c:f>
              <c:strCache>
                <c:ptCount val="1"/>
                <c:pt idx="0">
                  <c:v>De 66 a 70 años</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Hoja1!$C$2:$C$18</c:f>
              <c:numCache>
                <c:formatCode>0.0%</c:formatCode>
                <c:ptCount val="17"/>
                <c:pt idx="0">
                  <c:v>0.60199999999999998</c:v>
                </c:pt>
                <c:pt idx="1">
                  <c:v>0.377</c:v>
                </c:pt>
                <c:pt idx="2">
                  <c:v>0.52900000000000003</c:v>
                </c:pt>
                <c:pt idx="3">
                  <c:v>0.61199999999999999</c:v>
                </c:pt>
                <c:pt idx="4">
                  <c:v>0.502</c:v>
                </c:pt>
                <c:pt idx="5">
                  <c:v>0.46899999999999997</c:v>
                </c:pt>
                <c:pt idx="6">
                  <c:v>0.61699999999999999</c:v>
                </c:pt>
                <c:pt idx="7">
                  <c:v>0.57299999999999995</c:v>
                </c:pt>
                <c:pt idx="8">
                  <c:v>0.50900000000000001</c:v>
                </c:pt>
                <c:pt idx="9">
                  <c:v>0.54700000000000004</c:v>
                </c:pt>
                <c:pt idx="10">
                  <c:v>0.67900000000000005</c:v>
                </c:pt>
                <c:pt idx="11">
                  <c:v>0.67300000000000004</c:v>
                </c:pt>
                <c:pt idx="12">
                  <c:v>0.53300000000000003</c:v>
                </c:pt>
                <c:pt idx="13">
                  <c:v>0.46800000000000003</c:v>
                </c:pt>
                <c:pt idx="14">
                  <c:v>0.41399999999999998</c:v>
                </c:pt>
                <c:pt idx="15">
                  <c:v>0.55400000000000005</c:v>
                </c:pt>
                <c:pt idx="16">
                  <c:v>0.57399999999999995</c:v>
                </c:pt>
              </c:numCache>
            </c:numRef>
          </c:val>
        </c:ser>
        <c:ser>
          <c:idx val="2"/>
          <c:order val="2"/>
          <c:tx>
            <c:strRef>
              <c:f>Hoja1!$D$1</c:f>
              <c:strCache>
                <c:ptCount val="1"/>
                <c:pt idx="0">
                  <c:v>Más de 70 años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Hoja1!$D$2:$D$18</c:f>
              <c:numCache>
                <c:formatCode>0.0%</c:formatCode>
                <c:ptCount val="17"/>
                <c:pt idx="0">
                  <c:v>8.6999999999999994E-2</c:v>
                </c:pt>
                <c:pt idx="1">
                  <c:v>0.27300000000000002</c:v>
                </c:pt>
                <c:pt idx="2">
                  <c:v>6.5000000000000002E-2</c:v>
                </c:pt>
                <c:pt idx="3">
                  <c:v>2.9000000000000001E-2</c:v>
                </c:pt>
                <c:pt idx="4">
                  <c:v>0.05</c:v>
                </c:pt>
                <c:pt idx="5">
                  <c:v>0.11</c:v>
                </c:pt>
                <c:pt idx="6">
                  <c:v>4.8000000000000001E-2</c:v>
                </c:pt>
                <c:pt idx="7">
                  <c:v>8.3000000000000004E-2</c:v>
                </c:pt>
                <c:pt idx="8">
                  <c:v>0.10299999999999999</c:v>
                </c:pt>
                <c:pt idx="9">
                  <c:v>8.4000000000000005E-2</c:v>
                </c:pt>
                <c:pt idx="10">
                  <c:v>5.8000000000000003E-2</c:v>
                </c:pt>
                <c:pt idx="11">
                  <c:v>0.128</c:v>
                </c:pt>
                <c:pt idx="12">
                  <c:v>9.4E-2</c:v>
                </c:pt>
                <c:pt idx="13">
                  <c:v>7.3999999999999996E-2</c:v>
                </c:pt>
                <c:pt idx="14">
                  <c:v>5.3999999999999999E-2</c:v>
                </c:pt>
                <c:pt idx="15">
                  <c:v>0.14299999999999999</c:v>
                </c:pt>
                <c:pt idx="16">
                  <c:v>8.6999999999999994E-2</c:v>
                </c:pt>
              </c:numCache>
            </c:numRef>
          </c:val>
        </c:ser>
        <c:dLbls>
          <c:showLegendKey val="0"/>
          <c:showVal val="0"/>
          <c:showCatName val="0"/>
          <c:showSerName val="0"/>
          <c:showPercent val="0"/>
          <c:showBubbleSize val="0"/>
        </c:dLbls>
        <c:gapWidth val="40"/>
        <c:overlap val="100"/>
        <c:axId val="172736792"/>
        <c:axId val="172740320"/>
      </c:barChart>
      <c:catAx>
        <c:axId val="172736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72740320"/>
        <c:crosses val="autoZero"/>
        <c:auto val="1"/>
        <c:lblAlgn val="ctr"/>
        <c:lblOffset val="100"/>
        <c:noMultiLvlLbl val="0"/>
      </c:catAx>
      <c:valAx>
        <c:axId val="1727403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72736792"/>
        <c:crosses val="autoZero"/>
        <c:crossBetween val="between"/>
      </c:valAx>
      <c:spPr>
        <a:noFill/>
        <a:ln>
          <a:noFill/>
        </a:ln>
        <a:effectLst/>
      </c:spPr>
    </c:plotArea>
    <c:legend>
      <c:legendPos val="t"/>
      <c:layout>
        <c:manualLayout>
          <c:xMode val="edge"/>
          <c:yMode val="edge"/>
          <c:x val="0.29659600031723321"/>
          <c:y val="4.1335629033885449E-2"/>
          <c:w val="0.34927259597436489"/>
          <c:h val="5.63926472486853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Hombre</c:v>
                </c:pt>
              </c:strCache>
            </c:strRef>
          </c:tx>
          <c:spPr>
            <a:solidFill>
              <a:schemeClr val="tx2">
                <a:lumMod val="50000"/>
              </a:schemeClr>
            </a:solidFill>
            <a:ln>
              <a:noFill/>
            </a:ln>
            <a:effectLst/>
          </c:spPr>
          <c:invertIfNegative val="0"/>
          <c:dPt>
            <c:idx val="0"/>
            <c:invertIfNegative val="0"/>
            <c:bubble3D val="0"/>
            <c:spPr>
              <a:solidFill>
                <a:schemeClr val="tx2">
                  <a:lumMod val="75000"/>
                </a:schemeClr>
              </a:solidFill>
              <a:ln>
                <a:noFill/>
              </a:ln>
              <a:effectLst/>
            </c:spPr>
          </c:dPt>
          <c:dPt>
            <c:idx val="1"/>
            <c:invertIfNegative val="0"/>
            <c:bubble3D val="0"/>
            <c:spPr>
              <a:solidFill>
                <a:schemeClr val="tx2">
                  <a:lumMod val="75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Hoja1!$B$2:$B$3</c:f>
              <c:numCache>
                <c:formatCode>0.0%</c:formatCode>
                <c:ptCount val="2"/>
                <c:pt idx="0">
                  <c:v>0.63200000000000001</c:v>
                </c:pt>
                <c:pt idx="1">
                  <c:v>0.36799999999999999</c:v>
                </c:pt>
              </c:numCache>
            </c:numRef>
          </c:val>
        </c:ser>
        <c:ser>
          <c:idx val="1"/>
          <c:order val="1"/>
          <c:tx>
            <c:strRef>
              <c:f>Hoja1!$C$1</c:f>
              <c:strCache>
                <c:ptCount val="1"/>
                <c:pt idx="0">
                  <c:v>Mujer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Hoja1!$C$2:$C$3</c:f>
              <c:numCache>
                <c:formatCode>0.0%</c:formatCode>
                <c:ptCount val="2"/>
                <c:pt idx="0">
                  <c:v>0.47799999999999998</c:v>
                </c:pt>
                <c:pt idx="1">
                  <c:v>0.52200000000000002</c:v>
                </c:pt>
              </c:numCache>
            </c:numRef>
          </c:val>
        </c:ser>
        <c:dLbls>
          <c:showLegendKey val="0"/>
          <c:showVal val="0"/>
          <c:showCatName val="0"/>
          <c:showSerName val="0"/>
          <c:showPercent val="0"/>
          <c:showBubbleSize val="0"/>
        </c:dLbls>
        <c:gapWidth val="219"/>
        <c:overlap val="-27"/>
        <c:axId val="172737968"/>
        <c:axId val="172735224"/>
      </c:barChart>
      <c:catAx>
        <c:axId val="17273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72735224"/>
        <c:crosses val="autoZero"/>
        <c:auto val="1"/>
        <c:lblAlgn val="ctr"/>
        <c:lblOffset val="100"/>
        <c:noMultiLvlLbl val="0"/>
      </c:catAx>
      <c:valAx>
        <c:axId val="1727352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727379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18-29 años</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Hoja1!$B$2:$B$3</c:f>
              <c:numCache>
                <c:formatCode>0.0%</c:formatCode>
                <c:ptCount val="2"/>
                <c:pt idx="0">
                  <c:v>0.41</c:v>
                </c:pt>
                <c:pt idx="1">
                  <c:v>0.59</c:v>
                </c:pt>
              </c:numCache>
            </c:numRef>
          </c:val>
        </c:ser>
        <c:ser>
          <c:idx val="1"/>
          <c:order val="1"/>
          <c:tx>
            <c:strRef>
              <c:f>Hoja1!$C$1</c:f>
              <c:strCache>
                <c:ptCount val="1"/>
                <c:pt idx="0">
                  <c:v>30-45 años</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Hoja1!$C$2:$C$3</c:f>
              <c:numCache>
                <c:formatCode>0.0%</c:formatCode>
                <c:ptCount val="2"/>
                <c:pt idx="0">
                  <c:v>0.496</c:v>
                </c:pt>
                <c:pt idx="1">
                  <c:v>0.504</c:v>
                </c:pt>
              </c:numCache>
            </c:numRef>
          </c:val>
        </c:ser>
        <c:ser>
          <c:idx val="2"/>
          <c:order val="2"/>
          <c:tx>
            <c:strRef>
              <c:f>Hoja1!$D$1</c:f>
              <c:strCache>
                <c:ptCount val="1"/>
                <c:pt idx="0">
                  <c:v>46-60 años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Hoja1!$D$2:$D$3</c:f>
              <c:numCache>
                <c:formatCode>0.0%</c:formatCode>
                <c:ptCount val="2"/>
                <c:pt idx="0">
                  <c:v>0.70799999999999996</c:v>
                </c:pt>
                <c:pt idx="1">
                  <c:v>0.29199999999999998</c:v>
                </c:pt>
              </c:numCache>
            </c:numRef>
          </c:val>
        </c:ser>
        <c:dLbls>
          <c:showLegendKey val="0"/>
          <c:showVal val="0"/>
          <c:showCatName val="0"/>
          <c:showSerName val="0"/>
          <c:showPercent val="0"/>
          <c:showBubbleSize val="0"/>
        </c:dLbls>
        <c:gapWidth val="219"/>
        <c:overlap val="-27"/>
        <c:axId val="172739536"/>
        <c:axId val="172737184"/>
      </c:barChart>
      <c:catAx>
        <c:axId val="17273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72737184"/>
        <c:crosses val="autoZero"/>
        <c:auto val="1"/>
        <c:lblAlgn val="ctr"/>
        <c:lblOffset val="100"/>
        <c:noMultiLvlLbl val="0"/>
      </c:catAx>
      <c:valAx>
        <c:axId val="1727371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727395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Hoja1!$B$1</c:f>
              <c:strCache>
                <c:ptCount val="1"/>
                <c:pt idx="0">
                  <c:v>Si</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Hoja1!$B$2:$B$18</c:f>
              <c:numCache>
                <c:formatCode>0.0%</c:formatCode>
                <c:ptCount val="17"/>
                <c:pt idx="0">
                  <c:v>0.64400000000000002</c:v>
                </c:pt>
                <c:pt idx="1">
                  <c:v>0.63200000000000001</c:v>
                </c:pt>
                <c:pt idx="2">
                  <c:v>0.57599999999999996</c:v>
                </c:pt>
                <c:pt idx="3">
                  <c:v>0.71199999999999997</c:v>
                </c:pt>
                <c:pt idx="4">
                  <c:v>0.59</c:v>
                </c:pt>
                <c:pt idx="5">
                  <c:v>0.47899999999999998</c:v>
                </c:pt>
                <c:pt idx="6">
                  <c:v>0.46899999999999997</c:v>
                </c:pt>
                <c:pt idx="7">
                  <c:v>0.46300000000000002</c:v>
                </c:pt>
                <c:pt idx="8">
                  <c:v>0.56000000000000005</c:v>
                </c:pt>
                <c:pt idx="9">
                  <c:v>0.48799999999999999</c:v>
                </c:pt>
                <c:pt idx="10">
                  <c:v>0.59799999999999998</c:v>
                </c:pt>
                <c:pt idx="11">
                  <c:v>0.42599999999999999</c:v>
                </c:pt>
                <c:pt idx="12">
                  <c:v>0.53900000000000003</c:v>
                </c:pt>
                <c:pt idx="13">
                  <c:v>0.63300000000000001</c:v>
                </c:pt>
                <c:pt idx="14">
                  <c:v>0.59199999999999997</c:v>
                </c:pt>
                <c:pt idx="15">
                  <c:v>0.49199999999999999</c:v>
                </c:pt>
                <c:pt idx="16">
                  <c:v>0.59599999999999997</c:v>
                </c:pt>
              </c:numCache>
            </c:numRef>
          </c:val>
        </c:ser>
        <c:ser>
          <c:idx val="1"/>
          <c:order val="1"/>
          <c:tx>
            <c:strRef>
              <c:f>Hoja1!$C$1</c:f>
              <c:strCache>
                <c:ptCount val="1"/>
                <c:pt idx="0">
                  <c:v>No</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Hoja1!$C$2:$C$18</c:f>
              <c:numCache>
                <c:formatCode>0.0%</c:formatCode>
                <c:ptCount val="17"/>
                <c:pt idx="0">
                  <c:v>0.35599999999999998</c:v>
                </c:pt>
                <c:pt idx="1">
                  <c:v>0.36799999999999999</c:v>
                </c:pt>
                <c:pt idx="2">
                  <c:v>0.42399999999999999</c:v>
                </c:pt>
                <c:pt idx="3">
                  <c:v>0.28799999999999998</c:v>
                </c:pt>
                <c:pt idx="4">
                  <c:v>0.41</c:v>
                </c:pt>
                <c:pt idx="5">
                  <c:v>0.52100000000000002</c:v>
                </c:pt>
                <c:pt idx="6">
                  <c:v>0.53100000000000003</c:v>
                </c:pt>
                <c:pt idx="7">
                  <c:v>0.53700000000000003</c:v>
                </c:pt>
                <c:pt idx="8">
                  <c:v>0.44</c:v>
                </c:pt>
                <c:pt idx="9">
                  <c:v>0.51200000000000001</c:v>
                </c:pt>
                <c:pt idx="10">
                  <c:v>0.40200000000000002</c:v>
                </c:pt>
                <c:pt idx="11">
                  <c:v>0.57399999999999995</c:v>
                </c:pt>
                <c:pt idx="12">
                  <c:v>0.46100000000000002</c:v>
                </c:pt>
                <c:pt idx="13">
                  <c:v>0.36699999999999999</c:v>
                </c:pt>
                <c:pt idx="14">
                  <c:v>0.40799999999999997</c:v>
                </c:pt>
                <c:pt idx="15">
                  <c:v>0.50800000000000001</c:v>
                </c:pt>
                <c:pt idx="16">
                  <c:v>0.40400000000000003</c:v>
                </c:pt>
              </c:numCache>
            </c:numRef>
          </c:val>
        </c:ser>
        <c:dLbls>
          <c:showLegendKey val="0"/>
          <c:showVal val="0"/>
          <c:showCatName val="0"/>
          <c:showSerName val="0"/>
          <c:showPercent val="0"/>
          <c:showBubbleSize val="0"/>
        </c:dLbls>
        <c:gapWidth val="40"/>
        <c:overlap val="100"/>
        <c:axId val="172741496"/>
        <c:axId val="172734048"/>
      </c:barChart>
      <c:catAx>
        <c:axId val="172741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72734048"/>
        <c:crosses val="autoZero"/>
        <c:auto val="1"/>
        <c:lblAlgn val="ctr"/>
        <c:lblOffset val="100"/>
        <c:noMultiLvlLbl val="0"/>
      </c:catAx>
      <c:valAx>
        <c:axId val="1727340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72741496"/>
        <c:crosses val="autoZero"/>
        <c:crossBetween val="between"/>
      </c:valAx>
      <c:spPr>
        <a:noFill/>
        <a:ln>
          <a:noFill/>
        </a:ln>
        <a:effectLst/>
      </c:spPr>
    </c:plotArea>
    <c:legend>
      <c:legendPos val="t"/>
      <c:layout>
        <c:manualLayout>
          <c:xMode val="edge"/>
          <c:yMode val="edge"/>
          <c:x val="0.31394309214814453"/>
          <c:y val="1.6534251613554179E-2"/>
          <c:w val="0.40247114103825932"/>
          <c:h val="6.583886916134239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Hombre</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Hoja1!$B$2:$B$3</c:f>
              <c:numCache>
                <c:formatCode>0.0%</c:formatCode>
                <c:ptCount val="2"/>
                <c:pt idx="0">
                  <c:v>0.192</c:v>
                </c:pt>
                <c:pt idx="1">
                  <c:v>0.80800000000000005</c:v>
                </c:pt>
              </c:numCache>
            </c:numRef>
          </c:val>
        </c:ser>
        <c:ser>
          <c:idx val="1"/>
          <c:order val="1"/>
          <c:tx>
            <c:strRef>
              <c:f>Hoja1!$C$1</c:f>
              <c:strCache>
                <c:ptCount val="1"/>
                <c:pt idx="0">
                  <c:v>Mujer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Hoja1!$C$2:$C$3</c:f>
              <c:numCache>
                <c:formatCode>0.0%</c:formatCode>
                <c:ptCount val="2"/>
                <c:pt idx="0">
                  <c:v>0.17699999999999999</c:v>
                </c:pt>
                <c:pt idx="1">
                  <c:v>0.82299999999999995</c:v>
                </c:pt>
              </c:numCache>
            </c:numRef>
          </c:val>
        </c:ser>
        <c:dLbls>
          <c:showLegendKey val="0"/>
          <c:showVal val="0"/>
          <c:showCatName val="0"/>
          <c:showSerName val="0"/>
          <c:showPercent val="0"/>
          <c:showBubbleSize val="0"/>
        </c:dLbls>
        <c:gapWidth val="219"/>
        <c:overlap val="-27"/>
        <c:axId val="219859992"/>
        <c:axId val="219852544"/>
      </c:barChart>
      <c:catAx>
        <c:axId val="219859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219852544"/>
        <c:crosses val="autoZero"/>
        <c:auto val="1"/>
        <c:lblAlgn val="ctr"/>
        <c:lblOffset val="100"/>
        <c:noMultiLvlLbl val="0"/>
      </c:catAx>
      <c:valAx>
        <c:axId val="2198525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198599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18-29 años</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Hoja1!$B$2:$B$3</c:f>
              <c:numCache>
                <c:formatCode>0.0%</c:formatCode>
                <c:ptCount val="2"/>
                <c:pt idx="0">
                  <c:v>0.154</c:v>
                </c:pt>
                <c:pt idx="1">
                  <c:v>0.84599999999999997</c:v>
                </c:pt>
              </c:numCache>
            </c:numRef>
          </c:val>
        </c:ser>
        <c:ser>
          <c:idx val="1"/>
          <c:order val="1"/>
          <c:tx>
            <c:strRef>
              <c:f>Hoja1!$C$1</c:f>
              <c:strCache>
                <c:ptCount val="1"/>
                <c:pt idx="0">
                  <c:v>30-45 años</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Hoja1!$C$2:$C$3</c:f>
              <c:numCache>
                <c:formatCode>0.0%</c:formatCode>
                <c:ptCount val="2"/>
                <c:pt idx="0">
                  <c:v>0.17100000000000001</c:v>
                </c:pt>
                <c:pt idx="1">
                  <c:v>0.82899999999999996</c:v>
                </c:pt>
              </c:numCache>
            </c:numRef>
          </c:val>
        </c:ser>
        <c:ser>
          <c:idx val="2"/>
          <c:order val="2"/>
          <c:tx>
            <c:strRef>
              <c:f>Hoja1!$D$1</c:f>
              <c:strCache>
                <c:ptCount val="1"/>
                <c:pt idx="0">
                  <c:v>46-60 años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Hoja1!$D$2:$D$3</c:f>
              <c:numCache>
                <c:formatCode>0.0%</c:formatCode>
                <c:ptCount val="2"/>
                <c:pt idx="0">
                  <c:v>0.218</c:v>
                </c:pt>
                <c:pt idx="1">
                  <c:v>0.78200000000000003</c:v>
                </c:pt>
              </c:numCache>
            </c:numRef>
          </c:val>
        </c:ser>
        <c:dLbls>
          <c:showLegendKey val="0"/>
          <c:showVal val="0"/>
          <c:showCatName val="0"/>
          <c:showSerName val="0"/>
          <c:showPercent val="0"/>
          <c:showBubbleSize val="0"/>
        </c:dLbls>
        <c:gapWidth val="219"/>
        <c:overlap val="-27"/>
        <c:axId val="219856072"/>
        <c:axId val="219854112"/>
      </c:barChart>
      <c:catAx>
        <c:axId val="219856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219854112"/>
        <c:crosses val="autoZero"/>
        <c:auto val="1"/>
        <c:lblAlgn val="ctr"/>
        <c:lblOffset val="100"/>
        <c:noMultiLvlLbl val="0"/>
      </c:catAx>
      <c:valAx>
        <c:axId val="2198541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198560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Hoja1!$B$1</c:f>
              <c:strCache>
                <c:ptCount val="1"/>
                <c:pt idx="0">
                  <c:v>Si</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Hoja1!$B$2:$B$18</c:f>
              <c:numCache>
                <c:formatCode>0.0%</c:formatCode>
                <c:ptCount val="17"/>
                <c:pt idx="0">
                  <c:v>0.184</c:v>
                </c:pt>
                <c:pt idx="1">
                  <c:v>0.42699999999999999</c:v>
                </c:pt>
                <c:pt idx="2">
                  <c:v>0.19</c:v>
                </c:pt>
                <c:pt idx="3">
                  <c:v>0.13</c:v>
                </c:pt>
                <c:pt idx="4">
                  <c:v>0.22700000000000001</c:v>
                </c:pt>
                <c:pt idx="5">
                  <c:v>0.17199999999999999</c:v>
                </c:pt>
                <c:pt idx="6">
                  <c:v>0.253</c:v>
                </c:pt>
                <c:pt idx="7">
                  <c:v>0.217</c:v>
                </c:pt>
                <c:pt idx="8">
                  <c:v>0.13300000000000001</c:v>
                </c:pt>
                <c:pt idx="9">
                  <c:v>0.17100000000000001</c:v>
                </c:pt>
                <c:pt idx="10">
                  <c:v>0.182</c:v>
                </c:pt>
                <c:pt idx="11">
                  <c:v>0.184</c:v>
                </c:pt>
                <c:pt idx="12">
                  <c:v>0.17</c:v>
                </c:pt>
                <c:pt idx="13">
                  <c:v>0.21099999999999999</c:v>
                </c:pt>
                <c:pt idx="14">
                  <c:v>0.188</c:v>
                </c:pt>
                <c:pt idx="15">
                  <c:v>0.154</c:v>
                </c:pt>
                <c:pt idx="16">
                  <c:v>0.22800000000000001</c:v>
                </c:pt>
              </c:numCache>
            </c:numRef>
          </c:val>
        </c:ser>
        <c:ser>
          <c:idx val="1"/>
          <c:order val="1"/>
          <c:tx>
            <c:strRef>
              <c:f>Hoja1!$C$1</c:f>
              <c:strCache>
                <c:ptCount val="1"/>
                <c:pt idx="0">
                  <c:v>No</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Hoja1!$C$2:$C$18</c:f>
              <c:numCache>
                <c:formatCode>0.0%</c:formatCode>
                <c:ptCount val="17"/>
                <c:pt idx="0">
                  <c:v>0.81599999999999995</c:v>
                </c:pt>
                <c:pt idx="1">
                  <c:v>0.57299999999999995</c:v>
                </c:pt>
                <c:pt idx="2">
                  <c:v>0.81</c:v>
                </c:pt>
                <c:pt idx="3">
                  <c:v>0.87</c:v>
                </c:pt>
                <c:pt idx="4">
                  <c:v>0.77300000000000002</c:v>
                </c:pt>
                <c:pt idx="5">
                  <c:v>0.82799999999999996</c:v>
                </c:pt>
                <c:pt idx="6">
                  <c:v>0.747</c:v>
                </c:pt>
                <c:pt idx="7">
                  <c:v>0.78300000000000003</c:v>
                </c:pt>
                <c:pt idx="8">
                  <c:v>0.86699999999999999</c:v>
                </c:pt>
                <c:pt idx="9">
                  <c:v>0.82899999999999996</c:v>
                </c:pt>
                <c:pt idx="10">
                  <c:v>0.81799999999999995</c:v>
                </c:pt>
                <c:pt idx="11">
                  <c:v>0.81599999999999995</c:v>
                </c:pt>
                <c:pt idx="12">
                  <c:v>0.83</c:v>
                </c:pt>
                <c:pt idx="13">
                  <c:v>0.78900000000000003</c:v>
                </c:pt>
                <c:pt idx="14">
                  <c:v>0.81200000000000006</c:v>
                </c:pt>
                <c:pt idx="15">
                  <c:v>0.84599999999999997</c:v>
                </c:pt>
                <c:pt idx="16">
                  <c:v>0.77200000000000002</c:v>
                </c:pt>
              </c:numCache>
            </c:numRef>
          </c:val>
        </c:ser>
        <c:dLbls>
          <c:showLegendKey val="0"/>
          <c:showVal val="0"/>
          <c:showCatName val="0"/>
          <c:showSerName val="0"/>
          <c:showPercent val="0"/>
          <c:showBubbleSize val="0"/>
        </c:dLbls>
        <c:gapWidth val="40"/>
        <c:overlap val="100"/>
        <c:axId val="219857640"/>
        <c:axId val="219858032"/>
      </c:barChart>
      <c:catAx>
        <c:axId val="219857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19858032"/>
        <c:crosses val="autoZero"/>
        <c:auto val="1"/>
        <c:lblAlgn val="ctr"/>
        <c:lblOffset val="100"/>
        <c:noMultiLvlLbl val="0"/>
      </c:catAx>
      <c:valAx>
        <c:axId val="2198580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19857640"/>
        <c:crosses val="autoZero"/>
        <c:crossBetween val="between"/>
      </c:valAx>
      <c:spPr>
        <a:noFill/>
        <a:ln>
          <a:noFill/>
        </a:ln>
        <a:effectLst/>
      </c:spPr>
    </c:plotArea>
    <c:legend>
      <c:legendPos val="t"/>
      <c:layout>
        <c:manualLayout>
          <c:xMode val="edge"/>
          <c:yMode val="edge"/>
          <c:x val="0.45488821327429857"/>
          <c:y val="1.9289960215813209E-2"/>
          <c:w val="0.14234782814324906"/>
          <c:h val="5.63926472486853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Hombre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Menos de 600 €/mes</c:v>
                </c:pt>
                <c:pt idx="1">
                  <c:v>Entre 600 y 900 €/mes</c:v>
                </c:pt>
                <c:pt idx="2">
                  <c:v>Entre 900 y 1.200 €/mes</c:v>
                </c:pt>
                <c:pt idx="3">
                  <c:v>Más de 1.200 €/mes</c:v>
                </c:pt>
              </c:strCache>
            </c:strRef>
          </c:cat>
          <c:val>
            <c:numRef>
              <c:f>Hoja1!$B$2:$B$5</c:f>
              <c:numCache>
                <c:formatCode>0.0%</c:formatCode>
                <c:ptCount val="4"/>
                <c:pt idx="0">
                  <c:v>0.23599999999999999</c:v>
                </c:pt>
                <c:pt idx="1">
                  <c:v>0.371</c:v>
                </c:pt>
                <c:pt idx="2">
                  <c:v>0.246</c:v>
                </c:pt>
                <c:pt idx="3">
                  <c:v>0.14699999999999999</c:v>
                </c:pt>
              </c:numCache>
            </c:numRef>
          </c:val>
        </c:ser>
        <c:dLbls>
          <c:showLegendKey val="0"/>
          <c:showVal val="0"/>
          <c:showCatName val="0"/>
          <c:showSerName val="0"/>
          <c:showPercent val="0"/>
          <c:showBubbleSize val="0"/>
        </c:dLbls>
        <c:gapWidth val="40"/>
        <c:overlap val="-27"/>
        <c:axId val="174716584"/>
        <c:axId val="98103832"/>
      </c:barChart>
      <c:catAx>
        <c:axId val="174716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98103832"/>
        <c:crosses val="autoZero"/>
        <c:auto val="1"/>
        <c:lblAlgn val="ctr"/>
        <c:lblOffset val="100"/>
        <c:noMultiLvlLbl val="0"/>
      </c:catAx>
      <c:valAx>
        <c:axId val="981038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74716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Hombre</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Menos de 600 €/mes</c:v>
                </c:pt>
                <c:pt idx="1">
                  <c:v>Entre 600 y 900 €/mes</c:v>
                </c:pt>
                <c:pt idx="2">
                  <c:v>Entre 900 y 1.200 €/mes</c:v>
                </c:pt>
                <c:pt idx="3">
                  <c:v>Más de 1.200 €/mes</c:v>
                </c:pt>
              </c:strCache>
            </c:strRef>
          </c:cat>
          <c:val>
            <c:numRef>
              <c:f>Hoja1!$B$2:$B$5</c:f>
              <c:numCache>
                <c:formatCode>0.0%</c:formatCode>
                <c:ptCount val="4"/>
                <c:pt idx="0">
                  <c:v>0.16900000000000001</c:v>
                </c:pt>
                <c:pt idx="1">
                  <c:v>0.39400000000000002</c:v>
                </c:pt>
                <c:pt idx="2">
                  <c:v>0.25900000000000001</c:v>
                </c:pt>
                <c:pt idx="3">
                  <c:v>0.17699999999999999</c:v>
                </c:pt>
              </c:numCache>
            </c:numRef>
          </c:val>
        </c:ser>
        <c:ser>
          <c:idx val="1"/>
          <c:order val="1"/>
          <c:tx>
            <c:strRef>
              <c:f>Hoja1!$C$1</c:f>
              <c:strCache>
                <c:ptCount val="1"/>
                <c:pt idx="0">
                  <c:v>Mujer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Menos de 600 €/mes</c:v>
                </c:pt>
                <c:pt idx="1">
                  <c:v>Entre 600 y 900 €/mes</c:v>
                </c:pt>
                <c:pt idx="2">
                  <c:v>Entre 900 y 1.200 €/mes</c:v>
                </c:pt>
                <c:pt idx="3">
                  <c:v>Más de 1.200 €/mes</c:v>
                </c:pt>
              </c:strCache>
            </c:strRef>
          </c:cat>
          <c:val>
            <c:numRef>
              <c:f>Hoja1!$C$2:$C$5</c:f>
              <c:numCache>
                <c:formatCode>0.0%</c:formatCode>
                <c:ptCount val="4"/>
                <c:pt idx="0">
                  <c:v>0.30399999999999999</c:v>
                </c:pt>
                <c:pt idx="1">
                  <c:v>0.34799999999999998</c:v>
                </c:pt>
                <c:pt idx="2">
                  <c:v>0.23300000000000001</c:v>
                </c:pt>
                <c:pt idx="3">
                  <c:v>0.11600000000000001</c:v>
                </c:pt>
              </c:numCache>
            </c:numRef>
          </c:val>
        </c:ser>
        <c:dLbls>
          <c:showLegendKey val="0"/>
          <c:showVal val="0"/>
          <c:showCatName val="0"/>
          <c:showSerName val="0"/>
          <c:showPercent val="0"/>
          <c:showBubbleSize val="0"/>
        </c:dLbls>
        <c:gapWidth val="89"/>
        <c:overlap val="-27"/>
        <c:axId val="222493496"/>
        <c:axId val="222494280"/>
      </c:barChart>
      <c:catAx>
        <c:axId val="222493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2494280"/>
        <c:crosses val="autoZero"/>
        <c:auto val="1"/>
        <c:lblAlgn val="ctr"/>
        <c:lblOffset val="100"/>
        <c:noMultiLvlLbl val="0"/>
      </c:catAx>
      <c:valAx>
        <c:axId val="2224942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24934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18-29 años</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Menos de 600 €/mes</c:v>
                </c:pt>
                <c:pt idx="1">
                  <c:v>Entre 600 y 900 €/mes</c:v>
                </c:pt>
                <c:pt idx="2">
                  <c:v>Entre 900 y 1.200 €/mes</c:v>
                </c:pt>
                <c:pt idx="3">
                  <c:v>Más de 1.200 €/mes</c:v>
                </c:pt>
              </c:strCache>
            </c:strRef>
          </c:cat>
          <c:val>
            <c:numRef>
              <c:f>Hoja1!$B$2:$B$5</c:f>
              <c:numCache>
                <c:formatCode>0.0%</c:formatCode>
                <c:ptCount val="4"/>
                <c:pt idx="0">
                  <c:v>0.377</c:v>
                </c:pt>
                <c:pt idx="1">
                  <c:v>0.34599999999999997</c:v>
                </c:pt>
                <c:pt idx="2">
                  <c:v>0.18099999999999999</c:v>
                </c:pt>
                <c:pt idx="3">
                  <c:v>9.5000000000000001E-2</c:v>
                </c:pt>
              </c:numCache>
            </c:numRef>
          </c:val>
        </c:ser>
        <c:ser>
          <c:idx val="1"/>
          <c:order val="1"/>
          <c:tx>
            <c:strRef>
              <c:f>Hoja1!$C$1</c:f>
              <c:strCache>
                <c:ptCount val="1"/>
                <c:pt idx="0">
                  <c:v>30-45 años</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Menos de 600 €/mes</c:v>
                </c:pt>
                <c:pt idx="1">
                  <c:v>Entre 600 y 900 €/mes</c:v>
                </c:pt>
                <c:pt idx="2">
                  <c:v>Entre 900 y 1.200 €/mes</c:v>
                </c:pt>
                <c:pt idx="3">
                  <c:v>Más de 1.200 €/mes</c:v>
                </c:pt>
              </c:strCache>
            </c:strRef>
          </c:cat>
          <c:val>
            <c:numRef>
              <c:f>Hoja1!$C$2:$C$5</c:f>
              <c:numCache>
                <c:formatCode>0.0%</c:formatCode>
                <c:ptCount val="4"/>
                <c:pt idx="0">
                  <c:v>0.21</c:v>
                </c:pt>
                <c:pt idx="1">
                  <c:v>0.39</c:v>
                </c:pt>
                <c:pt idx="2">
                  <c:v>0.26600000000000001</c:v>
                </c:pt>
                <c:pt idx="3">
                  <c:v>0.13400000000000001</c:v>
                </c:pt>
              </c:numCache>
            </c:numRef>
          </c:val>
        </c:ser>
        <c:ser>
          <c:idx val="2"/>
          <c:order val="2"/>
          <c:tx>
            <c:strRef>
              <c:f>Hoja1!$D$1</c:f>
              <c:strCache>
                <c:ptCount val="1"/>
                <c:pt idx="0">
                  <c:v>46-60 años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Menos de 600 €/mes</c:v>
                </c:pt>
                <c:pt idx="1">
                  <c:v>Entre 600 y 900 €/mes</c:v>
                </c:pt>
                <c:pt idx="2">
                  <c:v>Entre 900 y 1.200 €/mes</c:v>
                </c:pt>
                <c:pt idx="3">
                  <c:v>Más de 1.200 €/mes</c:v>
                </c:pt>
              </c:strCache>
            </c:strRef>
          </c:cat>
          <c:val>
            <c:numRef>
              <c:f>Hoja1!$D$2:$D$5</c:f>
              <c:numCache>
                <c:formatCode>0.0%</c:formatCode>
                <c:ptCount val="4"/>
                <c:pt idx="0">
                  <c:v>0.186</c:v>
                </c:pt>
                <c:pt idx="1">
                  <c:v>0.36299999999999999</c:v>
                </c:pt>
                <c:pt idx="2">
                  <c:v>0.26</c:v>
                </c:pt>
                <c:pt idx="3">
                  <c:v>0.191</c:v>
                </c:pt>
              </c:numCache>
            </c:numRef>
          </c:val>
        </c:ser>
        <c:dLbls>
          <c:showLegendKey val="0"/>
          <c:showVal val="0"/>
          <c:showCatName val="0"/>
          <c:showSerName val="0"/>
          <c:showPercent val="0"/>
          <c:showBubbleSize val="0"/>
        </c:dLbls>
        <c:gapWidth val="40"/>
        <c:overlap val="-27"/>
        <c:axId val="222495848"/>
        <c:axId val="222496632"/>
      </c:barChart>
      <c:catAx>
        <c:axId val="222495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2496632"/>
        <c:crosses val="autoZero"/>
        <c:auto val="1"/>
        <c:lblAlgn val="ctr"/>
        <c:lblOffset val="100"/>
        <c:noMultiLvlLbl val="0"/>
      </c:catAx>
      <c:valAx>
        <c:axId val="2224966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24958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rgbClr val="C00000"/>
            </a:solidFill>
            <a:ln>
              <a:solidFill>
                <a:schemeClr val="bg1"/>
              </a:solidFill>
            </a:ln>
            <a:effectLst/>
            <a:scene3d>
              <a:camera prst="orthographicFront"/>
              <a:lightRig rig="freezing" dir="t"/>
            </a:scene3d>
            <a:sp3d>
              <a:bevelT/>
              <a:bevelB/>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Soltero/a</c:v>
                </c:pt>
                <c:pt idx="1">
                  <c:v>Casado/a o vive en pareja</c:v>
                </c:pt>
                <c:pt idx="2">
                  <c:v>Viudo/a</c:v>
                </c:pt>
                <c:pt idx="3">
                  <c:v>Separado/a o divorciado/a</c:v>
                </c:pt>
              </c:strCache>
            </c:strRef>
          </c:cat>
          <c:val>
            <c:numRef>
              <c:f>Hoja1!$B$2:$B$5</c:f>
              <c:numCache>
                <c:formatCode>0.0%</c:formatCode>
                <c:ptCount val="4"/>
                <c:pt idx="0">
                  <c:v>0.29899999999999999</c:v>
                </c:pt>
                <c:pt idx="1">
                  <c:v>0.61799999999999999</c:v>
                </c:pt>
                <c:pt idx="2">
                  <c:v>3.0000000000000001E-3</c:v>
                </c:pt>
                <c:pt idx="3">
                  <c:v>0.08</c:v>
                </c:pt>
              </c:numCache>
            </c:numRef>
          </c:val>
        </c:ser>
        <c:dLbls>
          <c:showLegendKey val="0"/>
          <c:showVal val="0"/>
          <c:showCatName val="0"/>
          <c:showSerName val="0"/>
          <c:showPercent val="0"/>
          <c:showBubbleSize val="0"/>
        </c:dLbls>
        <c:gapWidth val="60"/>
        <c:overlap val="-27"/>
        <c:axId val="98101088"/>
        <c:axId val="98105792"/>
      </c:barChart>
      <c:catAx>
        <c:axId val="9810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98105792"/>
        <c:crosses val="autoZero"/>
        <c:auto val="1"/>
        <c:lblAlgn val="ctr"/>
        <c:lblOffset val="100"/>
        <c:noMultiLvlLbl val="0"/>
      </c:catAx>
      <c:valAx>
        <c:axId val="98105792"/>
        <c:scaling>
          <c:orientation val="minMax"/>
          <c:max val="1"/>
        </c:scaling>
        <c:delete val="1"/>
        <c:axPos val="l"/>
        <c:numFmt formatCode="0.0%" sourceLinked="0"/>
        <c:majorTickMark val="none"/>
        <c:minorTickMark val="none"/>
        <c:tickLblPos val="nextTo"/>
        <c:crossAx val="98101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Hoja1!$B$1</c:f>
              <c:strCache>
                <c:ptCount val="1"/>
                <c:pt idx="0">
                  <c:v>Menos de 600 €/mes</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Hoja1!$B$2:$B$18</c:f>
              <c:numCache>
                <c:formatCode>0.0%</c:formatCode>
                <c:ptCount val="17"/>
                <c:pt idx="0">
                  <c:v>0.32100000000000001</c:v>
                </c:pt>
                <c:pt idx="1">
                  <c:v>0.16</c:v>
                </c:pt>
                <c:pt idx="2">
                  <c:v>0.21299999999999999</c:v>
                </c:pt>
                <c:pt idx="3">
                  <c:v>0.34699999999999998</c:v>
                </c:pt>
                <c:pt idx="4">
                  <c:v>0.32300000000000001</c:v>
                </c:pt>
                <c:pt idx="5">
                  <c:v>0.27400000000000002</c:v>
                </c:pt>
                <c:pt idx="6">
                  <c:v>0.19900000000000001</c:v>
                </c:pt>
                <c:pt idx="7">
                  <c:v>0.28799999999999998</c:v>
                </c:pt>
                <c:pt idx="8">
                  <c:v>0.189</c:v>
                </c:pt>
                <c:pt idx="9">
                  <c:v>0.192</c:v>
                </c:pt>
                <c:pt idx="10">
                  <c:v>0.42499999999999999</c:v>
                </c:pt>
                <c:pt idx="11">
                  <c:v>0.25900000000000001</c:v>
                </c:pt>
                <c:pt idx="12">
                  <c:v>0.15</c:v>
                </c:pt>
                <c:pt idx="13">
                  <c:v>0.23499999999999999</c:v>
                </c:pt>
                <c:pt idx="14">
                  <c:v>0.125</c:v>
                </c:pt>
                <c:pt idx="15">
                  <c:v>0.224</c:v>
                </c:pt>
                <c:pt idx="16">
                  <c:v>0.245</c:v>
                </c:pt>
              </c:numCache>
            </c:numRef>
          </c:val>
        </c:ser>
        <c:ser>
          <c:idx val="1"/>
          <c:order val="1"/>
          <c:tx>
            <c:strRef>
              <c:f>Hoja1!$C$1</c:f>
              <c:strCache>
                <c:ptCount val="1"/>
                <c:pt idx="0">
                  <c:v>Entre 600 y 900 €/mes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85000"/>
                        <a:lumOff val="1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Hoja1!$C$2:$C$18</c:f>
              <c:numCache>
                <c:formatCode>0.0%</c:formatCode>
                <c:ptCount val="17"/>
                <c:pt idx="0">
                  <c:v>0.38400000000000001</c:v>
                </c:pt>
                <c:pt idx="1">
                  <c:v>0.25600000000000001</c:v>
                </c:pt>
                <c:pt idx="2">
                  <c:v>0.27100000000000002</c:v>
                </c:pt>
                <c:pt idx="3">
                  <c:v>0.34599999999999997</c:v>
                </c:pt>
                <c:pt idx="4">
                  <c:v>0.34100000000000003</c:v>
                </c:pt>
                <c:pt idx="5">
                  <c:v>0.35699999999999998</c:v>
                </c:pt>
                <c:pt idx="6">
                  <c:v>0.48499999999999999</c:v>
                </c:pt>
                <c:pt idx="7">
                  <c:v>0.35099999999999998</c:v>
                </c:pt>
                <c:pt idx="8">
                  <c:v>0.36799999999999999</c:v>
                </c:pt>
                <c:pt idx="9">
                  <c:v>0.48099999999999998</c:v>
                </c:pt>
                <c:pt idx="10">
                  <c:v>0.318</c:v>
                </c:pt>
                <c:pt idx="11">
                  <c:v>0.32300000000000001</c:v>
                </c:pt>
                <c:pt idx="12">
                  <c:v>0.33600000000000002</c:v>
                </c:pt>
                <c:pt idx="13">
                  <c:v>0.374</c:v>
                </c:pt>
                <c:pt idx="14">
                  <c:v>0.36299999999999999</c:v>
                </c:pt>
                <c:pt idx="15">
                  <c:v>0.32300000000000001</c:v>
                </c:pt>
                <c:pt idx="16">
                  <c:v>0.39600000000000002</c:v>
                </c:pt>
              </c:numCache>
            </c:numRef>
          </c:val>
        </c:ser>
        <c:ser>
          <c:idx val="2"/>
          <c:order val="2"/>
          <c:tx>
            <c:strRef>
              <c:f>Hoja1!$D$1</c:f>
              <c:strCache>
                <c:ptCount val="1"/>
                <c:pt idx="0">
                  <c:v>Entre 900 y 1.200 €/mes</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Hoja1!$D$2:$D$18</c:f>
              <c:numCache>
                <c:formatCode>0.0%</c:formatCode>
                <c:ptCount val="17"/>
                <c:pt idx="0">
                  <c:v>0.186</c:v>
                </c:pt>
                <c:pt idx="1">
                  <c:v>0.27</c:v>
                </c:pt>
                <c:pt idx="2">
                  <c:v>0.33100000000000002</c:v>
                </c:pt>
                <c:pt idx="3">
                  <c:v>0.218</c:v>
                </c:pt>
                <c:pt idx="4">
                  <c:v>0.224</c:v>
                </c:pt>
                <c:pt idx="5">
                  <c:v>0.20399999999999999</c:v>
                </c:pt>
                <c:pt idx="6">
                  <c:v>0.21199999999999999</c:v>
                </c:pt>
                <c:pt idx="7">
                  <c:v>0.246</c:v>
                </c:pt>
                <c:pt idx="8">
                  <c:v>0.27</c:v>
                </c:pt>
                <c:pt idx="9">
                  <c:v>0.23799999999999999</c:v>
                </c:pt>
                <c:pt idx="10">
                  <c:v>0.17399999999999999</c:v>
                </c:pt>
                <c:pt idx="11">
                  <c:v>0.33800000000000002</c:v>
                </c:pt>
                <c:pt idx="12">
                  <c:v>0.28000000000000003</c:v>
                </c:pt>
                <c:pt idx="13">
                  <c:v>0.24299999999999999</c:v>
                </c:pt>
                <c:pt idx="14">
                  <c:v>0.28799999999999998</c:v>
                </c:pt>
                <c:pt idx="15">
                  <c:v>0.26200000000000001</c:v>
                </c:pt>
                <c:pt idx="16">
                  <c:v>0.253</c:v>
                </c:pt>
              </c:numCache>
            </c:numRef>
          </c:val>
        </c:ser>
        <c:ser>
          <c:idx val="3"/>
          <c:order val="3"/>
          <c:tx>
            <c:strRef>
              <c:f>Hoja1!$E$1</c:f>
              <c:strCache>
                <c:ptCount val="1"/>
                <c:pt idx="0">
                  <c:v>Más de 1.200 €/mes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Hoja1!$E$2:$E$18</c:f>
              <c:numCache>
                <c:formatCode>0.0%</c:formatCode>
                <c:ptCount val="17"/>
                <c:pt idx="0">
                  <c:v>0.108</c:v>
                </c:pt>
                <c:pt idx="1">
                  <c:v>0.314</c:v>
                </c:pt>
                <c:pt idx="2">
                  <c:v>0.185</c:v>
                </c:pt>
                <c:pt idx="3">
                  <c:v>8.8999999999999996E-2</c:v>
                </c:pt>
                <c:pt idx="4">
                  <c:v>0.112</c:v>
                </c:pt>
                <c:pt idx="5">
                  <c:v>0.16600000000000001</c:v>
                </c:pt>
                <c:pt idx="6">
                  <c:v>0.104</c:v>
                </c:pt>
                <c:pt idx="7">
                  <c:v>0.11600000000000001</c:v>
                </c:pt>
                <c:pt idx="8">
                  <c:v>0.17299999999999999</c:v>
                </c:pt>
                <c:pt idx="9">
                  <c:v>0.09</c:v>
                </c:pt>
                <c:pt idx="10">
                  <c:v>8.4000000000000005E-2</c:v>
                </c:pt>
                <c:pt idx="11">
                  <c:v>7.9000000000000001E-2</c:v>
                </c:pt>
                <c:pt idx="12">
                  <c:v>0.23400000000000001</c:v>
                </c:pt>
                <c:pt idx="13">
                  <c:v>0.14799999999999999</c:v>
                </c:pt>
                <c:pt idx="14">
                  <c:v>0.224</c:v>
                </c:pt>
                <c:pt idx="15">
                  <c:v>0.191</c:v>
                </c:pt>
                <c:pt idx="16">
                  <c:v>0.106</c:v>
                </c:pt>
              </c:numCache>
            </c:numRef>
          </c:val>
        </c:ser>
        <c:dLbls>
          <c:showLegendKey val="0"/>
          <c:showVal val="0"/>
          <c:showCatName val="0"/>
          <c:showSerName val="0"/>
          <c:showPercent val="0"/>
          <c:showBubbleSize val="0"/>
        </c:dLbls>
        <c:gapWidth val="40"/>
        <c:overlap val="100"/>
        <c:axId val="222504472"/>
        <c:axId val="222501336"/>
      </c:barChart>
      <c:catAx>
        <c:axId val="222504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2501336"/>
        <c:crosses val="autoZero"/>
        <c:auto val="1"/>
        <c:lblAlgn val="ctr"/>
        <c:lblOffset val="100"/>
        <c:noMultiLvlLbl val="0"/>
      </c:catAx>
      <c:valAx>
        <c:axId val="2225013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2504472"/>
        <c:crosses val="autoZero"/>
        <c:crossBetween val="between"/>
      </c:valAx>
      <c:spPr>
        <a:noFill/>
        <a:ln>
          <a:noFill/>
        </a:ln>
        <a:effectLst/>
      </c:spPr>
    </c:plotArea>
    <c:legend>
      <c:legendPos val="t"/>
      <c:layout>
        <c:manualLayout>
          <c:xMode val="edge"/>
          <c:yMode val="edge"/>
          <c:x val="3.096865665640439E-2"/>
          <c:y val="1.6534251613554179E-2"/>
          <c:w val="0.95215711343026022"/>
          <c:h val="6.161826596948569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Hombre</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Hoja1!$B$2:$B$3</c:f>
              <c:numCache>
                <c:formatCode>0.0%</c:formatCode>
                <c:ptCount val="2"/>
                <c:pt idx="0">
                  <c:v>0.91600000000000004</c:v>
                </c:pt>
                <c:pt idx="1">
                  <c:v>8.4000000000000005E-2</c:v>
                </c:pt>
              </c:numCache>
            </c:numRef>
          </c:val>
        </c:ser>
        <c:ser>
          <c:idx val="1"/>
          <c:order val="1"/>
          <c:tx>
            <c:strRef>
              <c:f>Hoja1!$C$1</c:f>
              <c:strCache>
                <c:ptCount val="1"/>
                <c:pt idx="0">
                  <c:v>Mujer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Hoja1!$C$2:$C$3</c:f>
              <c:numCache>
                <c:formatCode>0.0%</c:formatCode>
                <c:ptCount val="2"/>
                <c:pt idx="0">
                  <c:v>0.86599999999999999</c:v>
                </c:pt>
                <c:pt idx="1">
                  <c:v>0.13400000000000001</c:v>
                </c:pt>
              </c:numCache>
            </c:numRef>
          </c:val>
        </c:ser>
        <c:dLbls>
          <c:showLegendKey val="0"/>
          <c:showVal val="0"/>
          <c:showCatName val="0"/>
          <c:showSerName val="0"/>
          <c:showPercent val="0"/>
          <c:showBubbleSize val="0"/>
        </c:dLbls>
        <c:gapWidth val="219"/>
        <c:overlap val="-27"/>
        <c:axId val="222504080"/>
        <c:axId val="219853328"/>
      </c:barChart>
      <c:catAx>
        <c:axId val="22250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19853328"/>
        <c:crosses val="autoZero"/>
        <c:auto val="1"/>
        <c:lblAlgn val="ctr"/>
        <c:lblOffset val="100"/>
        <c:noMultiLvlLbl val="0"/>
      </c:catAx>
      <c:valAx>
        <c:axId val="2198533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250408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18-29 años</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Hoja1!$B$2:$B$3</c:f>
              <c:numCache>
                <c:formatCode>0.0%</c:formatCode>
                <c:ptCount val="2"/>
                <c:pt idx="0">
                  <c:v>0.85</c:v>
                </c:pt>
                <c:pt idx="1">
                  <c:v>0.15</c:v>
                </c:pt>
              </c:numCache>
            </c:numRef>
          </c:val>
        </c:ser>
        <c:ser>
          <c:idx val="1"/>
          <c:order val="1"/>
          <c:tx>
            <c:strRef>
              <c:f>Hoja1!$C$1</c:f>
              <c:strCache>
                <c:ptCount val="1"/>
                <c:pt idx="0">
                  <c:v>30-45 años</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ES"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Hoja1!$C$2:$C$3</c:f>
              <c:numCache>
                <c:formatCode>0.0%</c:formatCode>
                <c:ptCount val="2"/>
                <c:pt idx="0">
                  <c:v>0.89400000000000002</c:v>
                </c:pt>
                <c:pt idx="1">
                  <c:v>0.106</c:v>
                </c:pt>
              </c:numCache>
            </c:numRef>
          </c:val>
        </c:ser>
        <c:ser>
          <c:idx val="2"/>
          <c:order val="2"/>
          <c:tx>
            <c:strRef>
              <c:f>Hoja1!$D$1</c:f>
              <c:strCache>
                <c:ptCount val="1"/>
                <c:pt idx="0">
                  <c:v>46-60 años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Hoja1!$D$2:$D$3</c:f>
              <c:numCache>
                <c:formatCode>0.0%</c:formatCode>
                <c:ptCount val="2"/>
                <c:pt idx="0">
                  <c:v>0.91100000000000003</c:v>
                </c:pt>
                <c:pt idx="1">
                  <c:v>8.8999999999999996E-2</c:v>
                </c:pt>
              </c:numCache>
            </c:numRef>
          </c:val>
        </c:ser>
        <c:dLbls>
          <c:showLegendKey val="0"/>
          <c:showVal val="0"/>
          <c:showCatName val="0"/>
          <c:showSerName val="0"/>
          <c:showPercent val="0"/>
          <c:showBubbleSize val="0"/>
        </c:dLbls>
        <c:gapWidth val="219"/>
        <c:overlap val="-27"/>
        <c:axId val="224264448"/>
        <c:axId val="224257000"/>
      </c:barChart>
      <c:catAx>
        <c:axId val="22426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224257000"/>
        <c:crosses val="autoZero"/>
        <c:auto val="1"/>
        <c:lblAlgn val="ctr"/>
        <c:lblOffset val="100"/>
        <c:noMultiLvlLbl val="0"/>
      </c:catAx>
      <c:valAx>
        <c:axId val="2242570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426444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Hoja1!$B$1</c:f>
              <c:strCache>
                <c:ptCount val="1"/>
                <c:pt idx="0">
                  <c:v>Si</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Hoja1!$B$2:$B$18</c:f>
              <c:numCache>
                <c:formatCode>0.0%</c:formatCode>
                <c:ptCount val="17"/>
                <c:pt idx="0">
                  <c:v>0.88300000000000001</c:v>
                </c:pt>
                <c:pt idx="1">
                  <c:v>0.93899999999999995</c:v>
                </c:pt>
                <c:pt idx="2">
                  <c:v>0.84099999999999997</c:v>
                </c:pt>
                <c:pt idx="3">
                  <c:v>0.96099999999999997</c:v>
                </c:pt>
                <c:pt idx="4">
                  <c:v>0.86899999999999999</c:v>
                </c:pt>
                <c:pt idx="5">
                  <c:v>0.84</c:v>
                </c:pt>
                <c:pt idx="6">
                  <c:v>0.92600000000000005</c:v>
                </c:pt>
                <c:pt idx="7">
                  <c:v>0.89900000000000002</c:v>
                </c:pt>
                <c:pt idx="8">
                  <c:v>0.82399999999999995</c:v>
                </c:pt>
                <c:pt idx="9">
                  <c:v>0.92900000000000005</c:v>
                </c:pt>
                <c:pt idx="10">
                  <c:v>0.88900000000000001</c:v>
                </c:pt>
                <c:pt idx="11">
                  <c:v>0.878</c:v>
                </c:pt>
                <c:pt idx="12">
                  <c:v>0.94899999999999995</c:v>
                </c:pt>
                <c:pt idx="13">
                  <c:v>0.88400000000000001</c:v>
                </c:pt>
                <c:pt idx="14">
                  <c:v>0.86699999999999999</c:v>
                </c:pt>
                <c:pt idx="15">
                  <c:v>0.877</c:v>
                </c:pt>
                <c:pt idx="16">
                  <c:v>0.79900000000000004</c:v>
                </c:pt>
              </c:numCache>
            </c:numRef>
          </c:val>
        </c:ser>
        <c:ser>
          <c:idx val="1"/>
          <c:order val="1"/>
          <c:tx>
            <c:strRef>
              <c:f>Hoja1!$C$1</c:f>
              <c:strCache>
                <c:ptCount val="1"/>
                <c:pt idx="0">
                  <c:v>No</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Hoja1!$C$2:$C$18</c:f>
              <c:numCache>
                <c:formatCode>0.0%</c:formatCode>
                <c:ptCount val="17"/>
                <c:pt idx="0">
                  <c:v>0.11700000000000001</c:v>
                </c:pt>
                <c:pt idx="1">
                  <c:v>6.0999999999999999E-2</c:v>
                </c:pt>
                <c:pt idx="2">
                  <c:v>0.159</c:v>
                </c:pt>
                <c:pt idx="3">
                  <c:v>3.9E-2</c:v>
                </c:pt>
                <c:pt idx="4">
                  <c:v>0.13100000000000001</c:v>
                </c:pt>
                <c:pt idx="5">
                  <c:v>0.16</c:v>
                </c:pt>
                <c:pt idx="6">
                  <c:v>7.3999999999999996E-2</c:v>
                </c:pt>
                <c:pt idx="7">
                  <c:v>0.10100000000000001</c:v>
                </c:pt>
                <c:pt idx="8">
                  <c:v>0.17599999999999999</c:v>
                </c:pt>
                <c:pt idx="9">
                  <c:v>7.0999999999999994E-2</c:v>
                </c:pt>
                <c:pt idx="10">
                  <c:v>0.111</c:v>
                </c:pt>
                <c:pt idx="11">
                  <c:v>0.122</c:v>
                </c:pt>
                <c:pt idx="12">
                  <c:v>5.0999999999999997E-2</c:v>
                </c:pt>
                <c:pt idx="13">
                  <c:v>0.11600000000000001</c:v>
                </c:pt>
                <c:pt idx="14">
                  <c:v>0.13300000000000001</c:v>
                </c:pt>
                <c:pt idx="15">
                  <c:v>0.123</c:v>
                </c:pt>
                <c:pt idx="16">
                  <c:v>0.20100000000000001</c:v>
                </c:pt>
              </c:numCache>
            </c:numRef>
          </c:val>
        </c:ser>
        <c:dLbls>
          <c:showLegendKey val="0"/>
          <c:showVal val="0"/>
          <c:showCatName val="0"/>
          <c:showSerName val="0"/>
          <c:showPercent val="0"/>
          <c:showBubbleSize val="0"/>
        </c:dLbls>
        <c:gapWidth val="40"/>
        <c:overlap val="100"/>
        <c:axId val="224266408"/>
        <c:axId val="224268368"/>
      </c:barChart>
      <c:catAx>
        <c:axId val="224266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4268368"/>
        <c:crosses val="autoZero"/>
        <c:auto val="1"/>
        <c:lblAlgn val="ctr"/>
        <c:lblOffset val="100"/>
        <c:noMultiLvlLbl val="0"/>
      </c:catAx>
      <c:valAx>
        <c:axId val="2242683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4266408"/>
        <c:crosses val="autoZero"/>
        <c:crossBetween val="between"/>
      </c:valAx>
      <c:spPr>
        <a:noFill/>
        <a:ln>
          <a:noFill/>
        </a:ln>
        <a:effectLst/>
      </c:spPr>
    </c:plotArea>
    <c:legend>
      <c:legendPos val="t"/>
      <c:layout>
        <c:manualLayout>
          <c:xMode val="edge"/>
          <c:yMode val="edge"/>
          <c:x val="0.38766823242951742"/>
          <c:y val="1.6534251613554179E-2"/>
          <c:w val="0.19322184582789206"/>
          <c:h val="6.161826596948569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Hombre</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Hoja1!$B$2:$B$3</c:f>
              <c:numCache>
                <c:formatCode>0.0%</c:formatCode>
                <c:ptCount val="2"/>
                <c:pt idx="0">
                  <c:v>0.30499999999999999</c:v>
                </c:pt>
                <c:pt idx="1">
                  <c:v>0.69499999999999995</c:v>
                </c:pt>
              </c:numCache>
            </c:numRef>
          </c:val>
        </c:ser>
        <c:ser>
          <c:idx val="1"/>
          <c:order val="1"/>
          <c:tx>
            <c:strRef>
              <c:f>Hoja1!$C$1</c:f>
              <c:strCache>
                <c:ptCount val="1"/>
                <c:pt idx="0">
                  <c:v>Mujer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Hoja1!$C$2:$C$3</c:f>
              <c:numCache>
                <c:formatCode>0.0%</c:formatCode>
                <c:ptCount val="2"/>
                <c:pt idx="0">
                  <c:v>0.32200000000000001</c:v>
                </c:pt>
                <c:pt idx="1">
                  <c:v>0.67800000000000005</c:v>
                </c:pt>
              </c:numCache>
            </c:numRef>
          </c:val>
        </c:ser>
        <c:dLbls>
          <c:showLegendKey val="0"/>
          <c:showVal val="0"/>
          <c:showCatName val="0"/>
          <c:showSerName val="0"/>
          <c:showPercent val="0"/>
          <c:showBubbleSize val="0"/>
        </c:dLbls>
        <c:gapWidth val="219"/>
        <c:overlap val="-27"/>
        <c:axId val="224262488"/>
        <c:axId val="224259352"/>
      </c:barChart>
      <c:catAx>
        <c:axId val="22426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4259352"/>
        <c:crosses val="autoZero"/>
        <c:auto val="1"/>
        <c:lblAlgn val="ctr"/>
        <c:lblOffset val="100"/>
        <c:noMultiLvlLbl val="0"/>
      </c:catAx>
      <c:valAx>
        <c:axId val="2242593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426248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18-29 años</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Hoja1!$B$2:$B$3</c:f>
              <c:numCache>
                <c:formatCode>0.0%</c:formatCode>
                <c:ptCount val="2"/>
                <c:pt idx="0">
                  <c:v>0.26400000000000001</c:v>
                </c:pt>
                <c:pt idx="1">
                  <c:v>0.73599999999999999</c:v>
                </c:pt>
              </c:numCache>
            </c:numRef>
          </c:val>
        </c:ser>
        <c:ser>
          <c:idx val="1"/>
          <c:order val="1"/>
          <c:tx>
            <c:strRef>
              <c:f>Hoja1!$C$1</c:f>
              <c:strCache>
                <c:ptCount val="1"/>
                <c:pt idx="0">
                  <c:v>30-45 años</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Hoja1!$C$2:$C$3</c:f>
              <c:numCache>
                <c:formatCode>0.0%</c:formatCode>
                <c:ptCount val="2"/>
                <c:pt idx="0">
                  <c:v>0.315</c:v>
                </c:pt>
                <c:pt idx="1">
                  <c:v>0.68500000000000005</c:v>
                </c:pt>
              </c:numCache>
            </c:numRef>
          </c:val>
        </c:ser>
        <c:ser>
          <c:idx val="2"/>
          <c:order val="2"/>
          <c:tx>
            <c:strRef>
              <c:f>Hoja1!$D$1</c:f>
              <c:strCache>
                <c:ptCount val="1"/>
                <c:pt idx="0">
                  <c:v>46-60 años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Hoja1!$D$2:$D$3</c:f>
              <c:numCache>
                <c:formatCode>0.0%</c:formatCode>
                <c:ptCount val="2"/>
                <c:pt idx="0">
                  <c:v>0.34</c:v>
                </c:pt>
                <c:pt idx="1">
                  <c:v>0.66</c:v>
                </c:pt>
              </c:numCache>
            </c:numRef>
          </c:val>
        </c:ser>
        <c:dLbls>
          <c:showLegendKey val="0"/>
          <c:showVal val="0"/>
          <c:showCatName val="0"/>
          <c:showSerName val="0"/>
          <c:showPercent val="0"/>
          <c:showBubbleSize val="0"/>
        </c:dLbls>
        <c:gapWidth val="219"/>
        <c:overlap val="-27"/>
        <c:axId val="224258960"/>
        <c:axId val="224267584"/>
      </c:barChart>
      <c:catAx>
        <c:axId val="22425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4267584"/>
        <c:crosses val="autoZero"/>
        <c:auto val="1"/>
        <c:lblAlgn val="ctr"/>
        <c:lblOffset val="100"/>
        <c:noMultiLvlLbl val="0"/>
      </c:catAx>
      <c:valAx>
        <c:axId val="2242675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425896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Hoja1!$B$1</c:f>
              <c:strCache>
                <c:ptCount val="1"/>
                <c:pt idx="0">
                  <c:v>Si</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Hoja1!$B$2:$B$18</c:f>
              <c:numCache>
                <c:formatCode>0.0%</c:formatCode>
                <c:ptCount val="17"/>
                <c:pt idx="0">
                  <c:v>0.189</c:v>
                </c:pt>
                <c:pt idx="1">
                  <c:v>0.24399999999999999</c:v>
                </c:pt>
                <c:pt idx="2">
                  <c:v>0.41199999999999998</c:v>
                </c:pt>
                <c:pt idx="3">
                  <c:v>0.19900000000000001</c:v>
                </c:pt>
                <c:pt idx="4">
                  <c:v>0.34699999999999998</c:v>
                </c:pt>
                <c:pt idx="5">
                  <c:v>0.39500000000000002</c:v>
                </c:pt>
                <c:pt idx="6">
                  <c:v>0.317</c:v>
                </c:pt>
                <c:pt idx="7">
                  <c:v>0.28199999999999997</c:v>
                </c:pt>
                <c:pt idx="8">
                  <c:v>0.34499999999999997</c:v>
                </c:pt>
                <c:pt idx="9">
                  <c:v>0.27600000000000002</c:v>
                </c:pt>
                <c:pt idx="10">
                  <c:v>0.33300000000000002</c:v>
                </c:pt>
                <c:pt idx="11">
                  <c:v>0.36199999999999999</c:v>
                </c:pt>
                <c:pt idx="12">
                  <c:v>0.41899999999999998</c:v>
                </c:pt>
                <c:pt idx="13">
                  <c:v>0.24399999999999999</c:v>
                </c:pt>
                <c:pt idx="14">
                  <c:v>0.33400000000000002</c:v>
                </c:pt>
                <c:pt idx="15">
                  <c:v>0.45500000000000002</c:v>
                </c:pt>
                <c:pt idx="16">
                  <c:v>0.37</c:v>
                </c:pt>
              </c:numCache>
            </c:numRef>
          </c:val>
        </c:ser>
        <c:ser>
          <c:idx val="1"/>
          <c:order val="1"/>
          <c:tx>
            <c:strRef>
              <c:f>Hoja1!$C$1</c:f>
              <c:strCache>
                <c:ptCount val="1"/>
                <c:pt idx="0">
                  <c:v>No</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Hoja1!$C$2:$C$18</c:f>
              <c:numCache>
                <c:formatCode>0.0%</c:formatCode>
                <c:ptCount val="17"/>
                <c:pt idx="0">
                  <c:v>0.81100000000000005</c:v>
                </c:pt>
                <c:pt idx="1">
                  <c:v>0.75600000000000001</c:v>
                </c:pt>
                <c:pt idx="2">
                  <c:v>0.58799999999999997</c:v>
                </c:pt>
                <c:pt idx="3">
                  <c:v>0.80100000000000005</c:v>
                </c:pt>
                <c:pt idx="4">
                  <c:v>0.65300000000000002</c:v>
                </c:pt>
                <c:pt idx="5">
                  <c:v>0.60499999999999998</c:v>
                </c:pt>
                <c:pt idx="6">
                  <c:v>0.68300000000000005</c:v>
                </c:pt>
                <c:pt idx="7">
                  <c:v>0.71799999999999997</c:v>
                </c:pt>
                <c:pt idx="8">
                  <c:v>0.65500000000000003</c:v>
                </c:pt>
                <c:pt idx="9">
                  <c:v>0.72399999999999998</c:v>
                </c:pt>
                <c:pt idx="10">
                  <c:v>0.66700000000000004</c:v>
                </c:pt>
                <c:pt idx="11">
                  <c:v>0.63800000000000001</c:v>
                </c:pt>
                <c:pt idx="12">
                  <c:v>0.58099999999999996</c:v>
                </c:pt>
                <c:pt idx="13">
                  <c:v>0.75600000000000001</c:v>
                </c:pt>
                <c:pt idx="14">
                  <c:v>0.66600000000000004</c:v>
                </c:pt>
                <c:pt idx="15">
                  <c:v>0.54500000000000004</c:v>
                </c:pt>
                <c:pt idx="16">
                  <c:v>0.63</c:v>
                </c:pt>
              </c:numCache>
            </c:numRef>
          </c:val>
        </c:ser>
        <c:dLbls>
          <c:showLegendKey val="0"/>
          <c:showVal val="0"/>
          <c:showCatName val="0"/>
          <c:showSerName val="0"/>
          <c:showPercent val="0"/>
          <c:showBubbleSize val="0"/>
        </c:dLbls>
        <c:gapWidth val="40"/>
        <c:overlap val="100"/>
        <c:axId val="220536328"/>
        <c:axId val="220543776"/>
      </c:barChart>
      <c:catAx>
        <c:axId val="220536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0543776"/>
        <c:crosses val="autoZero"/>
        <c:auto val="1"/>
        <c:lblAlgn val="ctr"/>
        <c:lblOffset val="100"/>
        <c:noMultiLvlLbl val="0"/>
      </c:catAx>
      <c:valAx>
        <c:axId val="2205437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0536328"/>
        <c:crosses val="autoZero"/>
        <c:crossBetween val="between"/>
      </c:valAx>
      <c:spPr>
        <a:noFill/>
        <a:ln>
          <a:noFill/>
        </a:ln>
        <a:effectLst/>
      </c:spPr>
    </c:plotArea>
    <c:legend>
      <c:legendPos val="t"/>
      <c:layout>
        <c:manualLayout>
          <c:xMode val="edge"/>
          <c:yMode val="edge"/>
          <c:x val="0.2976801935566652"/>
          <c:y val="1.6534251613554179E-2"/>
          <c:w val="0.40680791399598709"/>
          <c:h val="6.16182659694856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total</c:v>
                </c:pt>
              </c:strCache>
            </c:strRef>
          </c:tx>
          <c:spPr>
            <a:solidFill>
              <a:srgbClr val="92D050"/>
            </a:solidFill>
            <a:ln w="19050">
              <a:solidFill>
                <a:schemeClr val="lt1"/>
              </a:solidFill>
            </a:ln>
            <a:effectLst/>
          </c:spPr>
          <c:invertIfNegative val="0"/>
          <c:dPt>
            <c:idx val="0"/>
            <c:invertIfNegative val="0"/>
            <c:bubble3D val="0"/>
            <c:spPr>
              <a:solidFill>
                <a:srgbClr val="92D050"/>
              </a:solidFill>
              <a:ln w="19050">
                <a:solidFill>
                  <a:schemeClr val="lt1"/>
                </a:solidFill>
              </a:ln>
              <a:effectLst/>
            </c:spPr>
          </c:dPt>
          <c:dPt>
            <c:idx val="1"/>
            <c:invertIfNegative val="0"/>
            <c:bubble3D val="0"/>
            <c:spPr>
              <a:solidFill>
                <a:srgbClr val="92D050"/>
              </a:solidFill>
              <a:ln w="19050">
                <a:solidFill>
                  <a:schemeClr val="lt1"/>
                </a:solid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Tengo un plan  de pensiones  y/o seguro de jubilación</c:v>
                </c:pt>
                <c:pt idx="1">
                  <c:v>Tengo cuentas corrientes y/o depósitos bancarios</c:v>
                </c:pt>
                <c:pt idx="2">
                  <c:v>He invertido en la compra de vivienda</c:v>
                </c:pt>
                <c:pt idx="3">
                  <c:v>Tengo fondos de inversión</c:v>
                </c:pt>
                <c:pt idx="4">
                  <c:v>He invertido los ahorros en vivienda para alquilar</c:v>
                </c:pt>
                <c:pt idx="5">
                  <c:v>Tengo acciones en bolsa y/o títulos de renta fija</c:v>
                </c:pt>
                <c:pt idx="6">
                  <c:v>Ahorros</c:v>
                </c:pt>
                <c:pt idx="7">
                  <c:v>Plan individual de ahorro sistemático (PIAS)</c:v>
                </c:pt>
                <c:pt idx="8">
                  <c:v>Seguro de ahorro</c:v>
                </c:pt>
                <c:pt idx="9">
                  <c:v>Negocios</c:v>
                </c:pt>
                <c:pt idx="10">
                  <c:v>Mutua profesional</c:v>
                </c:pt>
                <c:pt idx="11">
                  <c:v>Otros</c:v>
                </c:pt>
                <c:pt idx="12">
                  <c:v>No lo sé o prefiero no contestar</c:v>
                </c:pt>
              </c:strCache>
            </c:strRef>
          </c:cat>
          <c:val>
            <c:numRef>
              <c:f>Hoja1!$B$2:$B$14</c:f>
              <c:numCache>
                <c:formatCode>0.0%</c:formatCode>
                <c:ptCount val="13"/>
                <c:pt idx="0">
                  <c:v>0.49199999999999999</c:v>
                </c:pt>
                <c:pt idx="1">
                  <c:v>0.38400000000000001</c:v>
                </c:pt>
                <c:pt idx="2">
                  <c:v>0.13200000000000001</c:v>
                </c:pt>
                <c:pt idx="3">
                  <c:v>9.1999999999999998E-2</c:v>
                </c:pt>
                <c:pt idx="4">
                  <c:v>7.6999999999999999E-2</c:v>
                </c:pt>
                <c:pt idx="5">
                  <c:v>7.4999999999999997E-2</c:v>
                </c:pt>
                <c:pt idx="6">
                  <c:v>1.4999999999999999E-2</c:v>
                </c:pt>
                <c:pt idx="7">
                  <c:v>7.0000000000000001E-3</c:v>
                </c:pt>
                <c:pt idx="8">
                  <c:v>4.0000000000000001E-3</c:v>
                </c:pt>
                <c:pt idx="9">
                  <c:v>4.0000000000000001E-3</c:v>
                </c:pt>
                <c:pt idx="10">
                  <c:v>2E-3</c:v>
                </c:pt>
                <c:pt idx="11">
                  <c:v>1E-3</c:v>
                </c:pt>
                <c:pt idx="12">
                  <c:v>0.12</c:v>
                </c:pt>
              </c:numCache>
            </c:numRef>
          </c:val>
        </c:ser>
        <c:dLbls>
          <c:showLegendKey val="0"/>
          <c:showVal val="0"/>
          <c:showCatName val="0"/>
          <c:showSerName val="0"/>
          <c:showPercent val="0"/>
          <c:showBubbleSize val="0"/>
        </c:dLbls>
        <c:gapWidth val="40"/>
        <c:axId val="220539072"/>
        <c:axId val="220540640"/>
      </c:barChart>
      <c:valAx>
        <c:axId val="22054064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0539072"/>
        <c:crosses val="autoZero"/>
        <c:crossBetween val="between"/>
      </c:valAx>
      <c:catAx>
        <c:axId val="2205390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054064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Hombre</c:v>
                </c:pt>
              </c:strCache>
            </c:strRef>
          </c:tx>
          <c:spPr>
            <a:solidFill>
              <a:schemeClr val="tx2">
                <a:lumMod val="75000"/>
              </a:schemeClr>
            </a:solidFill>
            <a:ln w="19050">
              <a:solidFill>
                <a:schemeClr val="lt1"/>
              </a:solidFill>
            </a:ln>
            <a:effectLst/>
          </c:spPr>
          <c:invertIfNegative val="0"/>
          <c:dPt>
            <c:idx val="0"/>
            <c:invertIfNegative val="0"/>
            <c:bubble3D val="0"/>
            <c:spPr>
              <a:solidFill>
                <a:schemeClr val="tx2">
                  <a:lumMod val="75000"/>
                </a:schemeClr>
              </a:solidFill>
              <a:ln w="19050">
                <a:solidFill>
                  <a:schemeClr val="lt1"/>
                </a:solidFill>
              </a:ln>
              <a:effectLst/>
            </c:spPr>
          </c:dPt>
          <c:dPt>
            <c:idx val="1"/>
            <c:invertIfNegative val="0"/>
            <c:bubble3D val="0"/>
            <c:spPr>
              <a:solidFill>
                <a:schemeClr val="tx2">
                  <a:lumMod val="75000"/>
                </a:schemeClr>
              </a:solidFill>
              <a:ln w="19050">
                <a:solidFill>
                  <a:schemeClr val="lt1"/>
                </a:solid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Tengo un plan  de pensiones  y/o seguro de jubilación</c:v>
                </c:pt>
                <c:pt idx="1">
                  <c:v>Tengo cuentas corrientes y/o depósitos bancarios</c:v>
                </c:pt>
                <c:pt idx="2">
                  <c:v>He invertido en la compra de vivienda</c:v>
                </c:pt>
                <c:pt idx="3">
                  <c:v>Tengo fondos de inversión</c:v>
                </c:pt>
                <c:pt idx="4">
                  <c:v>He invertido los ahorros en vivienda para alquilar</c:v>
                </c:pt>
                <c:pt idx="5">
                  <c:v>Tengo acciones en bolsa y/o títulos de renta fija</c:v>
                </c:pt>
                <c:pt idx="6">
                  <c:v>Ahorros</c:v>
                </c:pt>
                <c:pt idx="7">
                  <c:v>No lo sé o prefiero no contestar</c:v>
                </c:pt>
              </c:strCache>
            </c:strRef>
          </c:cat>
          <c:val>
            <c:numRef>
              <c:f>Hoja1!$B$2:$B$9</c:f>
              <c:numCache>
                <c:formatCode>0.0%</c:formatCode>
                <c:ptCount val="8"/>
                <c:pt idx="0">
                  <c:v>0.57999999999999996</c:v>
                </c:pt>
                <c:pt idx="1">
                  <c:v>0.36699999999999999</c:v>
                </c:pt>
                <c:pt idx="2">
                  <c:v>0.13800000000000001</c:v>
                </c:pt>
                <c:pt idx="3">
                  <c:v>0.11600000000000001</c:v>
                </c:pt>
                <c:pt idx="4">
                  <c:v>8.1000000000000003E-2</c:v>
                </c:pt>
                <c:pt idx="5">
                  <c:v>9.5000000000000001E-2</c:v>
                </c:pt>
                <c:pt idx="6">
                  <c:v>1.4999999999999999E-2</c:v>
                </c:pt>
                <c:pt idx="7">
                  <c:v>0.11799999999999999</c:v>
                </c:pt>
              </c:numCache>
            </c:numRef>
          </c:val>
        </c:ser>
        <c:ser>
          <c:idx val="1"/>
          <c:order val="1"/>
          <c:tx>
            <c:strRef>
              <c:f>Hoja1!$C$1</c:f>
              <c:strCache>
                <c:ptCount val="1"/>
                <c:pt idx="0">
                  <c:v>Mujer</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Tengo un plan  de pensiones  y/o seguro de jubilación</c:v>
                </c:pt>
                <c:pt idx="1">
                  <c:v>Tengo cuentas corrientes y/o depósitos bancarios</c:v>
                </c:pt>
                <c:pt idx="2">
                  <c:v>He invertido en la compra de vivienda</c:v>
                </c:pt>
                <c:pt idx="3">
                  <c:v>Tengo fondos de inversión</c:v>
                </c:pt>
                <c:pt idx="4">
                  <c:v>He invertido los ahorros en vivienda para alquilar</c:v>
                </c:pt>
                <c:pt idx="5">
                  <c:v>Tengo acciones en bolsa y/o títulos de renta fija</c:v>
                </c:pt>
                <c:pt idx="6">
                  <c:v>Ahorros</c:v>
                </c:pt>
                <c:pt idx="7">
                  <c:v>No lo sé o prefiero no contestar</c:v>
                </c:pt>
              </c:strCache>
            </c:strRef>
          </c:cat>
          <c:val>
            <c:numRef>
              <c:f>Hoja1!$C$2:$C$9</c:f>
              <c:numCache>
                <c:formatCode>0.0%</c:formatCode>
                <c:ptCount val="8"/>
                <c:pt idx="0">
                  <c:v>0.40899999999999997</c:v>
                </c:pt>
                <c:pt idx="1">
                  <c:v>0.4</c:v>
                </c:pt>
                <c:pt idx="2">
                  <c:v>0.126</c:v>
                </c:pt>
                <c:pt idx="3">
                  <c:v>7.0000000000000007E-2</c:v>
                </c:pt>
                <c:pt idx="4">
                  <c:v>7.2999999999999995E-2</c:v>
                </c:pt>
                <c:pt idx="5">
                  <c:v>5.6000000000000001E-2</c:v>
                </c:pt>
                <c:pt idx="6">
                  <c:v>1.4999999999999999E-2</c:v>
                </c:pt>
                <c:pt idx="7">
                  <c:v>0.121</c:v>
                </c:pt>
              </c:numCache>
            </c:numRef>
          </c:val>
        </c:ser>
        <c:dLbls>
          <c:showLegendKey val="0"/>
          <c:showVal val="0"/>
          <c:showCatName val="0"/>
          <c:showSerName val="0"/>
          <c:showPercent val="0"/>
          <c:showBubbleSize val="0"/>
        </c:dLbls>
        <c:gapWidth val="40"/>
        <c:overlap val="-10"/>
        <c:axId val="220537504"/>
        <c:axId val="220541816"/>
      </c:barChart>
      <c:valAx>
        <c:axId val="2205418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0537504"/>
        <c:crosses val="autoZero"/>
        <c:crossBetween val="between"/>
      </c:valAx>
      <c:catAx>
        <c:axId val="2205375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0541816"/>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Hoja1!$C$1</c:f>
              <c:strCache>
                <c:ptCount val="1"/>
                <c:pt idx="0">
                  <c:v>18-29 años</c:v>
                </c:pt>
              </c:strCache>
            </c:strRef>
          </c:tx>
          <c:spPr>
            <a:solidFill>
              <a:schemeClr val="accent4">
                <a:lumMod val="7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Tengo un plan  de pensiones  y/o seguro de jubilación</c:v>
                </c:pt>
                <c:pt idx="1">
                  <c:v>Tengo cuentas corrientes y/o depósitos bancarios</c:v>
                </c:pt>
                <c:pt idx="2">
                  <c:v>He invertido en la compra de vivienda</c:v>
                </c:pt>
                <c:pt idx="3">
                  <c:v>Tengo fondos de inversión</c:v>
                </c:pt>
                <c:pt idx="4">
                  <c:v>He invertido los ahorros en vivienda para alquilar</c:v>
                </c:pt>
                <c:pt idx="5">
                  <c:v>Tengo acciones en bolsa y/o títulos de renta fija</c:v>
                </c:pt>
                <c:pt idx="6">
                  <c:v>Ahorros</c:v>
                </c:pt>
                <c:pt idx="7">
                  <c:v>No lo sé o prefiero no contestar</c:v>
                </c:pt>
              </c:strCache>
            </c:strRef>
          </c:cat>
          <c:val>
            <c:numRef>
              <c:f>Hoja1!$C$2:$C$9</c:f>
              <c:numCache>
                <c:formatCode>0.0%</c:formatCode>
                <c:ptCount val="8"/>
                <c:pt idx="0">
                  <c:v>0.21199999999999999</c:v>
                </c:pt>
                <c:pt idx="1">
                  <c:v>0.53</c:v>
                </c:pt>
                <c:pt idx="2">
                  <c:v>7.4999999999999997E-2</c:v>
                </c:pt>
                <c:pt idx="3">
                  <c:v>6.2E-2</c:v>
                </c:pt>
                <c:pt idx="4">
                  <c:v>0.10100000000000001</c:v>
                </c:pt>
                <c:pt idx="5">
                  <c:v>6.0999999999999999E-2</c:v>
                </c:pt>
                <c:pt idx="6">
                  <c:v>0.01</c:v>
                </c:pt>
                <c:pt idx="7">
                  <c:v>0.182</c:v>
                </c:pt>
              </c:numCache>
            </c:numRef>
          </c:val>
        </c:ser>
        <c:ser>
          <c:idx val="1"/>
          <c:order val="1"/>
          <c:tx>
            <c:strRef>
              <c:f>Hoja1!$D$1</c:f>
              <c:strCache>
                <c:ptCount val="1"/>
                <c:pt idx="0">
                  <c:v>30-45 años</c:v>
                </c:pt>
              </c:strCache>
            </c:strRef>
          </c:tx>
          <c:spPr>
            <a:solidFill>
              <a:schemeClr val="accent4">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Tengo un plan  de pensiones  y/o seguro de jubilación</c:v>
                </c:pt>
                <c:pt idx="1">
                  <c:v>Tengo cuentas corrientes y/o depósitos bancarios</c:v>
                </c:pt>
                <c:pt idx="2">
                  <c:v>He invertido en la compra de vivienda</c:v>
                </c:pt>
                <c:pt idx="3">
                  <c:v>Tengo fondos de inversión</c:v>
                </c:pt>
                <c:pt idx="4">
                  <c:v>He invertido los ahorros en vivienda para alquilar</c:v>
                </c:pt>
                <c:pt idx="5">
                  <c:v>Tengo acciones en bolsa y/o títulos de renta fija</c:v>
                </c:pt>
                <c:pt idx="6">
                  <c:v>Ahorros</c:v>
                </c:pt>
                <c:pt idx="7">
                  <c:v>No lo sé o prefiero no contestar</c:v>
                </c:pt>
              </c:strCache>
            </c:strRef>
          </c:cat>
          <c:val>
            <c:numRef>
              <c:f>Hoja1!$D$2:$D$9</c:f>
              <c:numCache>
                <c:formatCode>0.0%</c:formatCode>
                <c:ptCount val="8"/>
                <c:pt idx="0">
                  <c:v>0.46600000000000003</c:v>
                </c:pt>
                <c:pt idx="1">
                  <c:v>0.42599999999999999</c:v>
                </c:pt>
                <c:pt idx="2">
                  <c:v>0.14799999999999999</c:v>
                </c:pt>
                <c:pt idx="3">
                  <c:v>8.7999999999999995E-2</c:v>
                </c:pt>
                <c:pt idx="4">
                  <c:v>4.8000000000000001E-2</c:v>
                </c:pt>
                <c:pt idx="5">
                  <c:v>7.8E-2</c:v>
                </c:pt>
                <c:pt idx="6">
                  <c:v>1.6E-2</c:v>
                </c:pt>
                <c:pt idx="7">
                  <c:v>0.108</c:v>
                </c:pt>
              </c:numCache>
            </c:numRef>
          </c:val>
        </c:ser>
        <c:ser>
          <c:idx val="2"/>
          <c:order val="2"/>
          <c:tx>
            <c:strRef>
              <c:f>Hoja1!$E$1</c:f>
              <c:strCache>
                <c:ptCount val="1"/>
                <c:pt idx="0">
                  <c:v>46-60 años</c:v>
                </c:pt>
              </c:strCache>
            </c:strRef>
          </c:tx>
          <c:spPr>
            <a:solidFill>
              <a:schemeClr val="accent2">
                <a:lumMod val="7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Tengo un plan  de pensiones  y/o seguro de jubilación</c:v>
                </c:pt>
                <c:pt idx="1">
                  <c:v>Tengo cuentas corrientes y/o depósitos bancarios</c:v>
                </c:pt>
                <c:pt idx="2">
                  <c:v>He invertido en la compra de vivienda</c:v>
                </c:pt>
                <c:pt idx="3">
                  <c:v>Tengo fondos de inversión</c:v>
                </c:pt>
                <c:pt idx="4">
                  <c:v>He invertido los ahorros en vivienda para alquilar</c:v>
                </c:pt>
                <c:pt idx="5">
                  <c:v>Tengo acciones en bolsa y/o títulos de renta fija</c:v>
                </c:pt>
                <c:pt idx="6">
                  <c:v>Ahorros</c:v>
                </c:pt>
                <c:pt idx="7">
                  <c:v>No lo sé o prefiero no contestar</c:v>
                </c:pt>
              </c:strCache>
            </c:strRef>
          </c:cat>
          <c:val>
            <c:numRef>
              <c:f>Hoja1!$E$2:$E$9</c:f>
              <c:numCache>
                <c:formatCode>0.0%</c:formatCode>
                <c:ptCount val="8"/>
                <c:pt idx="0">
                  <c:v>0.64500000000000002</c:v>
                </c:pt>
                <c:pt idx="1">
                  <c:v>0.27300000000000002</c:v>
                </c:pt>
                <c:pt idx="2">
                  <c:v>0.14000000000000001</c:v>
                </c:pt>
                <c:pt idx="3">
                  <c:v>0.11</c:v>
                </c:pt>
                <c:pt idx="4">
                  <c:v>9.7000000000000003E-2</c:v>
                </c:pt>
                <c:pt idx="5">
                  <c:v>7.9000000000000001E-2</c:v>
                </c:pt>
                <c:pt idx="6">
                  <c:v>1.6E-2</c:v>
                </c:pt>
                <c:pt idx="7">
                  <c:v>0.104</c:v>
                </c:pt>
              </c:numCache>
            </c:numRef>
          </c:val>
        </c:ser>
        <c:dLbls>
          <c:showLegendKey val="0"/>
          <c:showVal val="0"/>
          <c:showCatName val="0"/>
          <c:showSerName val="0"/>
          <c:showPercent val="0"/>
          <c:showBubbleSize val="0"/>
        </c:dLbls>
        <c:gapWidth val="40"/>
        <c:overlap val="-10"/>
        <c:axId val="220540248"/>
        <c:axId val="220536720"/>
      </c:barChart>
      <c:valAx>
        <c:axId val="2205367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0540248"/>
        <c:crosses val="autoZero"/>
        <c:crossBetween val="between"/>
      </c:valAx>
      <c:catAx>
        <c:axId val="2205402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0536720"/>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explosion val="7"/>
          <c:dPt>
            <c:idx val="0"/>
            <c:bubble3D val="0"/>
            <c:spPr>
              <a:solidFill>
                <a:schemeClr val="accent4">
                  <a:lumMod val="75000"/>
                </a:schemeClr>
              </a:solidFill>
              <a:ln w="25400">
                <a:solidFill>
                  <a:schemeClr val="lt1"/>
                </a:solidFill>
              </a:ln>
              <a:effectLst/>
              <a:sp3d contourW="25400">
                <a:contourClr>
                  <a:schemeClr val="lt1"/>
                </a:contourClr>
              </a:sp3d>
            </c:spPr>
          </c:dPt>
          <c:dPt>
            <c:idx val="1"/>
            <c:bubble3D val="0"/>
            <c:spPr>
              <a:solidFill>
                <a:schemeClr val="accent4">
                  <a:lumMod val="60000"/>
                  <a:lumOff val="40000"/>
                </a:schemeClr>
              </a:solidFill>
              <a:ln w="25400">
                <a:solidFill>
                  <a:schemeClr val="lt1"/>
                </a:solidFill>
              </a:ln>
              <a:effectLst/>
              <a:sp3d contourW="25400">
                <a:contourClr>
                  <a:schemeClr val="lt1"/>
                </a:contourClr>
              </a:sp3d>
            </c:spPr>
          </c:dPt>
          <c:dPt>
            <c:idx val="2"/>
            <c:bubble3D val="0"/>
            <c:spPr>
              <a:solidFill>
                <a:schemeClr val="accent2">
                  <a:lumMod val="75000"/>
                </a:schemeClr>
              </a:solidFill>
              <a:ln w="25400">
                <a:solidFill>
                  <a:schemeClr val="lt1"/>
                </a:solidFill>
              </a:ln>
              <a:effectLst/>
              <a:sp3d contourW="25400">
                <a:contourClr>
                  <a:schemeClr val="lt1"/>
                </a:contourClr>
              </a:sp3d>
            </c:spPr>
          </c:dPt>
          <c:dLbls>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Hoja1!$A$2:$A$4</c:f>
              <c:strCache>
                <c:ptCount val="3"/>
                <c:pt idx="0">
                  <c:v>18-29 años</c:v>
                </c:pt>
                <c:pt idx="1">
                  <c:v>30-45 años</c:v>
                </c:pt>
                <c:pt idx="2">
                  <c:v>46-60 años</c:v>
                </c:pt>
              </c:strCache>
            </c:strRef>
          </c:cat>
          <c:val>
            <c:numRef>
              <c:f>Hoja1!$B$2:$B$4</c:f>
              <c:numCache>
                <c:formatCode>0.0%</c:formatCode>
                <c:ptCount val="3"/>
                <c:pt idx="0">
                  <c:v>0.20899999999999999</c:v>
                </c:pt>
                <c:pt idx="1">
                  <c:v>0.42499999999999999</c:v>
                </c:pt>
                <c:pt idx="2">
                  <c:v>0.36699999999999999</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67086382810908E-2"/>
          <c:y val="0.16844796887737987"/>
          <c:w val="0.93314788819923622"/>
          <c:h val="0.58936526984583626"/>
        </c:manualLayout>
      </c:layout>
      <c:barChart>
        <c:barDir val="col"/>
        <c:grouping val="percentStacked"/>
        <c:varyColors val="0"/>
        <c:ser>
          <c:idx val="0"/>
          <c:order val="0"/>
          <c:tx>
            <c:strRef>
              <c:f>Hoja1!$B$1</c:f>
              <c:strCache>
                <c:ptCount val="1"/>
                <c:pt idx="0">
                  <c:v>Tengo un plan  de pensiones  y/o seguro de jubilación</c:v>
                </c:pt>
              </c:strCache>
            </c:strRef>
          </c:tx>
          <c:spPr>
            <a:solidFill>
              <a:schemeClr val="accent6">
                <a:lumMod val="7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Hoja1!$B$2:$B$18</c:f>
              <c:numCache>
                <c:formatCode>0.0%</c:formatCode>
                <c:ptCount val="17"/>
                <c:pt idx="0">
                  <c:v>0.46700000000000003</c:v>
                </c:pt>
                <c:pt idx="1">
                  <c:v>0.46</c:v>
                </c:pt>
                <c:pt idx="2">
                  <c:v>0.316</c:v>
                </c:pt>
                <c:pt idx="3">
                  <c:v>0.51800000000000002</c:v>
                </c:pt>
                <c:pt idx="4">
                  <c:v>0.58499999999999996</c:v>
                </c:pt>
                <c:pt idx="5">
                  <c:v>0.42399999999999999</c:v>
                </c:pt>
                <c:pt idx="6">
                  <c:v>0.38500000000000001</c:v>
                </c:pt>
                <c:pt idx="7">
                  <c:v>0.33500000000000002</c:v>
                </c:pt>
                <c:pt idx="8">
                  <c:v>0.51</c:v>
                </c:pt>
                <c:pt idx="9">
                  <c:v>0.56000000000000005</c:v>
                </c:pt>
                <c:pt idx="10">
                  <c:v>0.245</c:v>
                </c:pt>
                <c:pt idx="11">
                  <c:v>0.44</c:v>
                </c:pt>
                <c:pt idx="12">
                  <c:v>0.46300000000000002</c:v>
                </c:pt>
                <c:pt idx="13">
                  <c:v>0.56100000000000005</c:v>
                </c:pt>
                <c:pt idx="14">
                  <c:v>0.629</c:v>
                </c:pt>
                <c:pt idx="15">
                  <c:v>0.748</c:v>
                </c:pt>
                <c:pt idx="16">
                  <c:v>0.63500000000000001</c:v>
                </c:pt>
              </c:numCache>
            </c:numRef>
          </c:val>
        </c:ser>
        <c:ser>
          <c:idx val="1"/>
          <c:order val="1"/>
          <c:tx>
            <c:strRef>
              <c:f>Hoja1!$C$1</c:f>
              <c:strCache>
                <c:ptCount val="1"/>
                <c:pt idx="0">
                  <c:v>Tengo cuentas corrientes y/o depósitos bancarios</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Hoja1!$C$2:$C$18</c:f>
              <c:numCache>
                <c:formatCode>0.0%</c:formatCode>
                <c:ptCount val="17"/>
                <c:pt idx="0">
                  <c:v>0.38300000000000001</c:v>
                </c:pt>
                <c:pt idx="1">
                  <c:v>0.433</c:v>
                </c:pt>
                <c:pt idx="2">
                  <c:v>0.39700000000000002</c:v>
                </c:pt>
                <c:pt idx="3">
                  <c:v>0.48099999999999998</c:v>
                </c:pt>
                <c:pt idx="4">
                  <c:v>0.311</c:v>
                </c:pt>
                <c:pt idx="5">
                  <c:v>0.25800000000000001</c:v>
                </c:pt>
                <c:pt idx="6">
                  <c:v>0.41199999999999998</c:v>
                </c:pt>
                <c:pt idx="7">
                  <c:v>0.45</c:v>
                </c:pt>
                <c:pt idx="8">
                  <c:v>0.34799999999999998</c:v>
                </c:pt>
                <c:pt idx="9">
                  <c:v>0.44500000000000001</c:v>
                </c:pt>
                <c:pt idx="10">
                  <c:v>0.39400000000000002</c:v>
                </c:pt>
                <c:pt idx="11">
                  <c:v>0.495</c:v>
                </c:pt>
                <c:pt idx="12">
                  <c:v>0.38200000000000001</c:v>
                </c:pt>
                <c:pt idx="13">
                  <c:v>0.36299999999999999</c:v>
                </c:pt>
                <c:pt idx="14">
                  <c:v>0.33800000000000002</c:v>
                </c:pt>
                <c:pt idx="15">
                  <c:v>0.29199999999999998</c:v>
                </c:pt>
                <c:pt idx="16">
                  <c:v>0.32</c:v>
                </c:pt>
              </c:numCache>
            </c:numRef>
          </c:val>
        </c:ser>
        <c:ser>
          <c:idx val="2"/>
          <c:order val="2"/>
          <c:tx>
            <c:strRef>
              <c:f>Hoja1!$D$1</c:f>
              <c:strCache>
                <c:ptCount val="1"/>
                <c:pt idx="0">
                  <c:v>He invertido en la compra de vivienda</c:v>
                </c:pt>
              </c:strCache>
            </c:strRef>
          </c:tx>
          <c:spPr>
            <a:solidFill>
              <a:schemeClr val="tx2">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Hoja1!$D$2:$D$18</c:f>
              <c:numCache>
                <c:formatCode>0.0%</c:formatCode>
                <c:ptCount val="17"/>
                <c:pt idx="0">
                  <c:v>0.14199999999999999</c:v>
                </c:pt>
                <c:pt idx="1">
                  <c:v>0.191</c:v>
                </c:pt>
                <c:pt idx="2">
                  <c:v>0.17699999999999999</c:v>
                </c:pt>
                <c:pt idx="3">
                  <c:v>0.124</c:v>
                </c:pt>
                <c:pt idx="4">
                  <c:v>0.14299999999999999</c:v>
                </c:pt>
                <c:pt idx="5">
                  <c:v>0.104</c:v>
                </c:pt>
                <c:pt idx="6">
                  <c:v>0.09</c:v>
                </c:pt>
                <c:pt idx="7">
                  <c:v>0.128</c:v>
                </c:pt>
                <c:pt idx="8">
                  <c:v>0.17899999999999999</c:v>
                </c:pt>
                <c:pt idx="9">
                  <c:v>0.161</c:v>
                </c:pt>
                <c:pt idx="10">
                  <c:v>0.188</c:v>
                </c:pt>
                <c:pt idx="11">
                  <c:v>5.8999999999999997E-2</c:v>
                </c:pt>
                <c:pt idx="12">
                  <c:v>0.11</c:v>
                </c:pt>
                <c:pt idx="13">
                  <c:v>6.5000000000000002E-2</c:v>
                </c:pt>
                <c:pt idx="14">
                  <c:v>0.14499999999999999</c:v>
                </c:pt>
                <c:pt idx="15">
                  <c:v>8.2000000000000003E-2</c:v>
                </c:pt>
                <c:pt idx="16">
                  <c:v>0.13200000000000001</c:v>
                </c:pt>
              </c:numCache>
            </c:numRef>
          </c:val>
        </c:ser>
        <c:ser>
          <c:idx val="3"/>
          <c:order val="3"/>
          <c:tx>
            <c:strRef>
              <c:f>Hoja1!$E$1</c:f>
              <c:strCache>
                <c:ptCount val="1"/>
                <c:pt idx="0">
                  <c:v>Tengo fondos de inversión</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Hoja1!$E$2:$E$18</c:f>
              <c:numCache>
                <c:formatCode>0.0%</c:formatCode>
                <c:ptCount val="17"/>
                <c:pt idx="0">
                  <c:v>0.08</c:v>
                </c:pt>
                <c:pt idx="1">
                  <c:v>9.8000000000000004E-2</c:v>
                </c:pt>
                <c:pt idx="2">
                  <c:v>0.16700000000000001</c:v>
                </c:pt>
                <c:pt idx="3">
                  <c:v>5.6000000000000001E-2</c:v>
                </c:pt>
                <c:pt idx="4">
                  <c:v>9.7000000000000003E-2</c:v>
                </c:pt>
                <c:pt idx="5">
                  <c:v>7.0000000000000007E-2</c:v>
                </c:pt>
                <c:pt idx="6">
                  <c:v>9.5000000000000001E-2</c:v>
                </c:pt>
                <c:pt idx="7">
                  <c:v>3.3000000000000002E-2</c:v>
                </c:pt>
                <c:pt idx="8">
                  <c:v>9.0999999999999998E-2</c:v>
                </c:pt>
                <c:pt idx="9">
                  <c:v>0.08</c:v>
                </c:pt>
                <c:pt idx="10">
                  <c:v>2.9000000000000001E-2</c:v>
                </c:pt>
                <c:pt idx="11">
                  <c:v>0.14000000000000001</c:v>
                </c:pt>
                <c:pt idx="12">
                  <c:v>0.10199999999999999</c:v>
                </c:pt>
                <c:pt idx="13">
                  <c:v>6.8000000000000005E-2</c:v>
                </c:pt>
                <c:pt idx="14">
                  <c:v>0.246</c:v>
                </c:pt>
                <c:pt idx="15">
                  <c:v>5.3999999999999999E-2</c:v>
                </c:pt>
                <c:pt idx="16">
                  <c:v>0.19900000000000001</c:v>
                </c:pt>
              </c:numCache>
            </c:numRef>
          </c:val>
        </c:ser>
        <c:ser>
          <c:idx val="4"/>
          <c:order val="4"/>
          <c:tx>
            <c:strRef>
              <c:f>Hoja1!$F$1</c:f>
              <c:strCache>
                <c:ptCount val="1"/>
                <c:pt idx="0">
                  <c:v>He invertido los ahorros en vivienda para alquilar</c:v>
                </c:pt>
              </c:strCache>
            </c:strRef>
          </c:tx>
          <c:spPr>
            <a:solidFill>
              <a:srgbClr val="00206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Hoja1!$F$2:$F$18</c:f>
              <c:numCache>
                <c:formatCode>0.0%</c:formatCode>
                <c:ptCount val="17"/>
                <c:pt idx="0">
                  <c:v>7.4999999999999997E-2</c:v>
                </c:pt>
                <c:pt idx="1">
                  <c:v>9.7000000000000003E-2</c:v>
                </c:pt>
                <c:pt idx="2">
                  <c:v>0.20899999999999999</c:v>
                </c:pt>
                <c:pt idx="3">
                  <c:v>0.10199999999999999</c:v>
                </c:pt>
                <c:pt idx="4">
                  <c:v>0.122</c:v>
                </c:pt>
                <c:pt idx="5">
                  <c:v>4.7E-2</c:v>
                </c:pt>
                <c:pt idx="6">
                  <c:v>4.9000000000000002E-2</c:v>
                </c:pt>
                <c:pt idx="7">
                  <c:v>8.1000000000000003E-2</c:v>
                </c:pt>
                <c:pt idx="8">
                  <c:v>4.8000000000000001E-2</c:v>
                </c:pt>
                <c:pt idx="9">
                  <c:v>3.3000000000000002E-2</c:v>
                </c:pt>
                <c:pt idx="10">
                  <c:v>8.3000000000000004E-2</c:v>
                </c:pt>
                <c:pt idx="11">
                  <c:v>4.3999999999999997E-2</c:v>
                </c:pt>
                <c:pt idx="12">
                  <c:v>0.14199999999999999</c:v>
                </c:pt>
                <c:pt idx="13">
                  <c:v>0</c:v>
                </c:pt>
                <c:pt idx="14">
                  <c:v>3.2000000000000001E-2</c:v>
                </c:pt>
                <c:pt idx="15">
                  <c:v>1.6E-2</c:v>
                </c:pt>
                <c:pt idx="16">
                  <c:v>6.8000000000000005E-2</c:v>
                </c:pt>
              </c:numCache>
            </c:numRef>
          </c:val>
        </c:ser>
        <c:ser>
          <c:idx val="5"/>
          <c:order val="5"/>
          <c:tx>
            <c:strRef>
              <c:f>Hoja1!$G$1</c:f>
              <c:strCache>
                <c:ptCount val="1"/>
                <c:pt idx="0">
                  <c:v>Tengo acciones en bolsa y/o títulos de renta fija</c:v>
                </c:pt>
              </c:strCache>
            </c:strRef>
          </c:tx>
          <c:spPr>
            <a:solidFill>
              <a:srgbClr val="7030A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Hoja1!$G$2:$G$18</c:f>
              <c:numCache>
                <c:formatCode>0.0%</c:formatCode>
                <c:ptCount val="17"/>
                <c:pt idx="0">
                  <c:v>8.8999999999999996E-2</c:v>
                </c:pt>
                <c:pt idx="1">
                  <c:v>0.113</c:v>
                </c:pt>
                <c:pt idx="2">
                  <c:v>4.9000000000000002E-2</c:v>
                </c:pt>
                <c:pt idx="3">
                  <c:v>5.8000000000000003E-2</c:v>
                </c:pt>
                <c:pt idx="4">
                  <c:v>4.5999999999999999E-2</c:v>
                </c:pt>
                <c:pt idx="5">
                  <c:v>7.2999999999999995E-2</c:v>
                </c:pt>
                <c:pt idx="6">
                  <c:v>0.19600000000000001</c:v>
                </c:pt>
                <c:pt idx="7">
                  <c:v>2.8000000000000001E-2</c:v>
                </c:pt>
                <c:pt idx="8">
                  <c:v>6.2E-2</c:v>
                </c:pt>
                <c:pt idx="9">
                  <c:v>7.1999999999999995E-2</c:v>
                </c:pt>
                <c:pt idx="10">
                  <c:v>6.3E-2</c:v>
                </c:pt>
                <c:pt idx="11">
                  <c:v>4.9000000000000002E-2</c:v>
                </c:pt>
                <c:pt idx="12">
                  <c:v>7.9000000000000001E-2</c:v>
                </c:pt>
                <c:pt idx="13">
                  <c:v>6.7000000000000004E-2</c:v>
                </c:pt>
                <c:pt idx="14">
                  <c:v>7.8E-2</c:v>
                </c:pt>
                <c:pt idx="15">
                  <c:v>7.0000000000000007E-2</c:v>
                </c:pt>
                <c:pt idx="16">
                  <c:v>8.7999999999999995E-2</c:v>
                </c:pt>
              </c:numCache>
            </c:numRef>
          </c:val>
        </c:ser>
        <c:ser>
          <c:idx val="6"/>
          <c:order val="6"/>
          <c:tx>
            <c:strRef>
              <c:f>Hoja1!$H$1</c:f>
              <c:strCache>
                <c:ptCount val="1"/>
                <c:pt idx="0">
                  <c:v>No lo sé o prefiero no contestar</c:v>
                </c:pt>
              </c:strCache>
            </c:strRef>
          </c:tx>
          <c:spPr>
            <a:solidFill>
              <a:srgbClr val="C0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Hoja1!$H$2:$H$18</c:f>
              <c:numCache>
                <c:formatCode>0.0%</c:formatCode>
                <c:ptCount val="17"/>
                <c:pt idx="0">
                  <c:v>0.13700000000000001</c:v>
                </c:pt>
                <c:pt idx="1">
                  <c:v>0.13</c:v>
                </c:pt>
                <c:pt idx="2">
                  <c:v>6.6000000000000003E-2</c:v>
                </c:pt>
                <c:pt idx="3">
                  <c:v>3.5999999999999997E-2</c:v>
                </c:pt>
                <c:pt idx="4">
                  <c:v>3.3000000000000002E-2</c:v>
                </c:pt>
                <c:pt idx="5">
                  <c:v>0.19</c:v>
                </c:pt>
                <c:pt idx="6">
                  <c:v>0.185</c:v>
                </c:pt>
                <c:pt idx="7">
                  <c:v>0.182</c:v>
                </c:pt>
                <c:pt idx="8">
                  <c:v>0.249</c:v>
                </c:pt>
                <c:pt idx="9">
                  <c:v>3.1E-2</c:v>
                </c:pt>
                <c:pt idx="10">
                  <c:v>0.14099999999999999</c:v>
                </c:pt>
                <c:pt idx="11">
                  <c:v>0.155</c:v>
                </c:pt>
                <c:pt idx="12">
                  <c:v>6.0999999999999999E-2</c:v>
                </c:pt>
                <c:pt idx="13">
                  <c:v>0.113</c:v>
                </c:pt>
                <c:pt idx="14">
                  <c:v>6.4000000000000001E-2</c:v>
                </c:pt>
                <c:pt idx="15">
                  <c:v>2.4E-2</c:v>
                </c:pt>
                <c:pt idx="16">
                  <c:v>5.1999999999999998E-2</c:v>
                </c:pt>
              </c:numCache>
            </c:numRef>
          </c:val>
        </c:ser>
        <c:dLbls>
          <c:showLegendKey val="0"/>
          <c:showVal val="0"/>
          <c:showCatName val="0"/>
          <c:showSerName val="0"/>
          <c:showPercent val="0"/>
          <c:showBubbleSize val="0"/>
        </c:dLbls>
        <c:gapWidth val="40"/>
        <c:overlap val="100"/>
        <c:axId val="220541424"/>
        <c:axId val="220542600"/>
      </c:barChart>
      <c:valAx>
        <c:axId val="220542600"/>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20541424"/>
        <c:crosses val="autoZero"/>
        <c:crossBetween val="between"/>
      </c:valAx>
      <c:catAx>
        <c:axId val="220541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0542600"/>
        <c:crosses val="autoZero"/>
        <c:auto val="1"/>
        <c:lblAlgn val="ctr"/>
        <c:lblOffset val="100"/>
        <c:noMultiLvlLbl val="0"/>
      </c:catAx>
      <c:spPr>
        <a:noFill/>
        <a:ln>
          <a:noFill/>
        </a:ln>
        <a:effectLst/>
      </c:spPr>
    </c:plotArea>
    <c:legend>
      <c:legendPos val="t"/>
      <c:layout>
        <c:manualLayout>
          <c:xMode val="edge"/>
          <c:yMode val="edge"/>
          <c:x val="3.6336191049512211E-2"/>
          <c:y val="7.1866645297124859E-2"/>
          <c:w val="0.95537496247241815"/>
          <c:h val="8.055453230822813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Total</c:v>
                </c:pt>
              </c:strCache>
            </c:strRef>
          </c:tx>
          <c:spPr>
            <a:solidFill>
              <a:srgbClr val="92D050"/>
            </a:solidFill>
            <a:ln w="19050">
              <a:solidFill>
                <a:schemeClr val="lt1"/>
              </a:solidFill>
            </a:ln>
            <a:effectLst/>
          </c:spPr>
          <c:invertIfNegative val="0"/>
          <c:dPt>
            <c:idx val="0"/>
            <c:invertIfNegative val="0"/>
            <c:bubble3D val="0"/>
            <c:spPr>
              <a:solidFill>
                <a:srgbClr val="92D050"/>
              </a:solidFill>
              <a:ln w="19050">
                <a:solidFill>
                  <a:schemeClr val="lt1"/>
                </a:solidFill>
              </a:ln>
              <a:effectLst/>
            </c:spPr>
          </c:dPt>
          <c:dPt>
            <c:idx val="1"/>
            <c:invertIfNegative val="0"/>
            <c:bubble3D val="0"/>
            <c:spPr>
              <a:solidFill>
                <a:srgbClr val="92D050"/>
              </a:solidFill>
              <a:ln w="19050">
                <a:solidFill>
                  <a:schemeClr val="lt1"/>
                </a:solid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Por no tener o no confiar en tener una pensión pública cuando me jubile</c:v>
                </c:pt>
                <c:pt idx="1">
                  <c:v>Como complemento de la pensión pública, para mantener un nivel de vida cercano al que dispongo ahora</c:v>
                </c:pt>
                <c:pt idx="2">
                  <c:v>Exclusivamente para cubrirme contra la pérdida de poder adquisitivo en el momento de mi jubilación ya que pienso que los incentivos fiscales y/olas aportaciones de mi empresa son insuficientes</c:v>
                </c:pt>
                <c:pt idx="3">
                  <c:v>Por los incentivos fiscales</c:v>
                </c:pt>
                <c:pt idx="4">
                  <c:v>Para tener un seguro de vida</c:v>
                </c:pt>
                <c:pt idx="5">
                  <c:v>Por las aportaciones adicionales de la empresa en mi plan de pensiones</c:v>
                </c:pt>
              </c:strCache>
            </c:strRef>
          </c:cat>
          <c:val>
            <c:numRef>
              <c:f>Hoja1!$B$2:$B$7</c:f>
              <c:numCache>
                <c:formatCode>0.0%</c:formatCode>
                <c:ptCount val="6"/>
                <c:pt idx="0">
                  <c:v>0.49099999999999999</c:v>
                </c:pt>
                <c:pt idx="1">
                  <c:v>0.436</c:v>
                </c:pt>
                <c:pt idx="2">
                  <c:v>0.16200000000000001</c:v>
                </c:pt>
                <c:pt idx="3">
                  <c:v>0.157</c:v>
                </c:pt>
                <c:pt idx="4">
                  <c:v>0.14299999999999999</c:v>
                </c:pt>
                <c:pt idx="5">
                  <c:v>7.3999999999999996E-2</c:v>
                </c:pt>
              </c:numCache>
            </c:numRef>
          </c:val>
        </c:ser>
        <c:dLbls>
          <c:showLegendKey val="0"/>
          <c:showVal val="0"/>
          <c:showCatName val="0"/>
          <c:showSerName val="0"/>
          <c:showPercent val="0"/>
          <c:showBubbleSize val="0"/>
        </c:dLbls>
        <c:gapWidth val="40"/>
        <c:axId val="221127688"/>
        <c:axId val="220538680"/>
      </c:barChart>
      <c:valAx>
        <c:axId val="220538680"/>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1127688"/>
        <c:crosses val="autoZero"/>
        <c:crossBetween val="between"/>
      </c:valAx>
      <c:catAx>
        <c:axId val="2211276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053868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Hombre</c:v>
                </c:pt>
              </c:strCache>
            </c:strRef>
          </c:tx>
          <c:spPr>
            <a:solidFill>
              <a:schemeClr val="tx2">
                <a:lumMod val="75000"/>
              </a:schemeClr>
            </a:solidFill>
            <a:ln w="19050">
              <a:solidFill>
                <a:schemeClr val="lt1"/>
              </a:solidFill>
            </a:ln>
            <a:effectLst/>
          </c:spPr>
          <c:invertIfNegative val="0"/>
          <c:dPt>
            <c:idx val="0"/>
            <c:invertIfNegative val="0"/>
            <c:bubble3D val="0"/>
            <c:spPr>
              <a:solidFill>
                <a:schemeClr val="tx2">
                  <a:lumMod val="75000"/>
                </a:schemeClr>
              </a:solidFill>
              <a:ln w="19050">
                <a:solidFill>
                  <a:schemeClr val="lt1"/>
                </a:solidFill>
              </a:ln>
              <a:effectLst/>
            </c:spPr>
          </c:dPt>
          <c:dPt>
            <c:idx val="1"/>
            <c:invertIfNegative val="0"/>
            <c:bubble3D val="0"/>
            <c:spPr>
              <a:solidFill>
                <a:schemeClr val="tx2">
                  <a:lumMod val="75000"/>
                </a:schemeClr>
              </a:solidFill>
              <a:ln w="19050">
                <a:solidFill>
                  <a:schemeClr val="lt1"/>
                </a:solid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Por no tener o no confiar en tener una pensión pública cuando me jubile</c:v>
                </c:pt>
                <c:pt idx="1">
                  <c:v>Como complemento de la pensión pública, para mantener un nivel de vida cercano al que dispongo ahora</c:v>
                </c:pt>
                <c:pt idx="2">
                  <c:v>Exclusivamente para cubrirme contra la pérdida de poder adquisitivo en el momento de mi jubilación ya que pienso que los incentivos fiscales y/olas aportaciones de mi empresa son insuficientes</c:v>
                </c:pt>
                <c:pt idx="3">
                  <c:v>Por los incentivos fiscales</c:v>
                </c:pt>
                <c:pt idx="4">
                  <c:v>Para tener un seguro de vida</c:v>
                </c:pt>
                <c:pt idx="5">
                  <c:v>Por las aportaciones adicionales de la empresa en mi plan de pensiones</c:v>
                </c:pt>
              </c:strCache>
            </c:strRef>
          </c:cat>
          <c:val>
            <c:numRef>
              <c:f>Hoja1!$B$2:$B$7</c:f>
              <c:numCache>
                <c:formatCode>0.0%</c:formatCode>
                <c:ptCount val="6"/>
                <c:pt idx="0">
                  <c:v>0.46200000000000002</c:v>
                </c:pt>
                <c:pt idx="1">
                  <c:v>0.51800000000000002</c:v>
                </c:pt>
                <c:pt idx="2">
                  <c:v>0.184</c:v>
                </c:pt>
                <c:pt idx="3">
                  <c:v>0.19600000000000001</c:v>
                </c:pt>
                <c:pt idx="4">
                  <c:v>0.129</c:v>
                </c:pt>
                <c:pt idx="5">
                  <c:v>7.5999999999999998E-2</c:v>
                </c:pt>
              </c:numCache>
            </c:numRef>
          </c:val>
        </c:ser>
        <c:ser>
          <c:idx val="1"/>
          <c:order val="1"/>
          <c:tx>
            <c:strRef>
              <c:f>Hoja1!$C$1</c:f>
              <c:strCache>
                <c:ptCount val="1"/>
                <c:pt idx="0">
                  <c:v>Mujer</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Por no tener o no confiar en tener una pensión pública cuando me jubile</c:v>
                </c:pt>
                <c:pt idx="1">
                  <c:v>Como complemento de la pensión pública, para mantener un nivel de vida cercano al que dispongo ahora</c:v>
                </c:pt>
                <c:pt idx="2">
                  <c:v>Exclusivamente para cubrirme contra la pérdida de poder adquisitivo en el momento de mi jubilación ya que pienso que los incentivos fiscales y/olas aportaciones de mi empresa son insuficientes</c:v>
                </c:pt>
                <c:pt idx="3">
                  <c:v>Por los incentivos fiscales</c:v>
                </c:pt>
                <c:pt idx="4">
                  <c:v>Para tener un seguro de vida</c:v>
                </c:pt>
                <c:pt idx="5">
                  <c:v>Por las aportaciones adicionales de la empresa en mi plan de pensiones</c:v>
                </c:pt>
              </c:strCache>
            </c:strRef>
          </c:cat>
          <c:val>
            <c:numRef>
              <c:f>Hoja1!$C$2:$C$7</c:f>
              <c:numCache>
                <c:formatCode>0.0%</c:formatCode>
                <c:ptCount val="6"/>
                <c:pt idx="0">
                  <c:v>0.51900000000000002</c:v>
                </c:pt>
                <c:pt idx="1">
                  <c:v>0.35699999999999998</c:v>
                </c:pt>
                <c:pt idx="2">
                  <c:v>0.14000000000000001</c:v>
                </c:pt>
                <c:pt idx="3">
                  <c:v>0.12</c:v>
                </c:pt>
                <c:pt idx="4">
                  <c:v>0.157</c:v>
                </c:pt>
                <c:pt idx="5">
                  <c:v>7.2999999999999995E-2</c:v>
                </c:pt>
              </c:numCache>
            </c:numRef>
          </c:val>
        </c:ser>
        <c:dLbls>
          <c:showLegendKey val="0"/>
          <c:showVal val="0"/>
          <c:showCatName val="0"/>
          <c:showSerName val="0"/>
          <c:showPercent val="0"/>
          <c:showBubbleSize val="0"/>
        </c:dLbls>
        <c:gapWidth val="40"/>
        <c:overlap val="-10"/>
        <c:axId val="221117104"/>
        <c:axId val="221127296"/>
      </c:barChart>
      <c:valAx>
        <c:axId val="221127296"/>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1117104"/>
        <c:crosses val="autoZero"/>
        <c:crossBetween val="between"/>
      </c:valAx>
      <c:catAx>
        <c:axId val="2211171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1127296"/>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18-29 años</c:v>
                </c:pt>
              </c:strCache>
            </c:strRef>
          </c:tx>
          <c:spPr>
            <a:solidFill>
              <a:schemeClr val="accent4">
                <a:lumMod val="75000"/>
              </a:schemeClr>
            </a:solidFill>
            <a:ln w="19050">
              <a:solidFill>
                <a:schemeClr val="lt1"/>
              </a:solidFill>
            </a:ln>
            <a:effectLst/>
          </c:spPr>
          <c:invertIfNegative val="0"/>
          <c:dPt>
            <c:idx val="0"/>
            <c:invertIfNegative val="0"/>
            <c:bubble3D val="0"/>
            <c:spPr>
              <a:solidFill>
                <a:schemeClr val="accent4">
                  <a:lumMod val="75000"/>
                </a:schemeClr>
              </a:solidFill>
              <a:ln w="19050">
                <a:solidFill>
                  <a:schemeClr val="lt1"/>
                </a:solidFill>
              </a:ln>
              <a:effectLst/>
            </c:spPr>
          </c:dPt>
          <c:dPt>
            <c:idx val="1"/>
            <c:invertIfNegative val="0"/>
            <c:bubble3D val="0"/>
            <c:spPr>
              <a:solidFill>
                <a:schemeClr val="accent4">
                  <a:lumMod val="75000"/>
                </a:schemeClr>
              </a:solidFill>
              <a:ln w="19050">
                <a:solidFill>
                  <a:schemeClr val="lt1"/>
                </a:solid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Por no tener o no confiar en tener una pensión pública cuando me jubile</c:v>
                </c:pt>
                <c:pt idx="1">
                  <c:v>Como complemento de la pensión pública, para mantener un nivel de vida cercano al que dispongo ahora</c:v>
                </c:pt>
                <c:pt idx="2">
                  <c:v>Exclusivamente para cubrirme contra la pérdida de poder adquisitivo en el momento de mi jubilación ya que pienso que los incentivos fiscales y/olas aportaciones de mi empresa son insuficientes</c:v>
                </c:pt>
                <c:pt idx="3">
                  <c:v>Por los incentivos fiscales</c:v>
                </c:pt>
                <c:pt idx="4">
                  <c:v>Para tener un seguro de vida</c:v>
                </c:pt>
                <c:pt idx="5">
                  <c:v>Por las aportaciones adicionales de la empresa en mi plan de pensiones</c:v>
                </c:pt>
              </c:strCache>
            </c:strRef>
          </c:cat>
          <c:val>
            <c:numRef>
              <c:f>Hoja1!$B$2:$B$7</c:f>
              <c:numCache>
                <c:formatCode>0.0%</c:formatCode>
                <c:ptCount val="6"/>
                <c:pt idx="0">
                  <c:v>0.66200000000000003</c:v>
                </c:pt>
                <c:pt idx="1">
                  <c:v>0.25700000000000001</c:v>
                </c:pt>
                <c:pt idx="2">
                  <c:v>7.8E-2</c:v>
                </c:pt>
                <c:pt idx="3">
                  <c:v>4.4999999999999998E-2</c:v>
                </c:pt>
                <c:pt idx="4">
                  <c:v>0.26700000000000002</c:v>
                </c:pt>
                <c:pt idx="5">
                  <c:v>3.7999999999999999E-2</c:v>
                </c:pt>
              </c:numCache>
            </c:numRef>
          </c:val>
        </c:ser>
        <c:ser>
          <c:idx val="1"/>
          <c:order val="1"/>
          <c:tx>
            <c:strRef>
              <c:f>Hoja1!$C$1</c:f>
              <c:strCache>
                <c:ptCount val="1"/>
                <c:pt idx="0">
                  <c:v>30-45 años</c:v>
                </c:pt>
              </c:strCache>
            </c:strRef>
          </c:tx>
          <c:spPr>
            <a:solidFill>
              <a:schemeClr val="accent4">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Por no tener o no confiar en tener una pensión pública cuando me jubile</c:v>
                </c:pt>
                <c:pt idx="1">
                  <c:v>Como complemento de la pensión pública, para mantener un nivel de vida cercano al que dispongo ahora</c:v>
                </c:pt>
                <c:pt idx="2">
                  <c:v>Exclusivamente para cubrirme contra la pérdida de poder adquisitivo en el momento de mi jubilación ya que pienso que los incentivos fiscales y/olas aportaciones de mi empresa son insuficientes</c:v>
                </c:pt>
                <c:pt idx="3">
                  <c:v>Por los incentivos fiscales</c:v>
                </c:pt>
                <c:pt idx="4">
                  <c:v>Para tener un seguro de vida</c:v>
                </c:pt>
                <c:pt idx="5">
                  <c:v>Por las aportaciones adicionales de la empresa en mi plan de pensiones</c:v>
                </c:pt>
              </c:strCache>
            </c:strRef>
          </c:cat>
          <c:val>
            <c:numRef>
              <c:f>Hoja1!$C$2:$C$7</c:f>
              <c:numCache>
                <c:formatCode>0.0%</c:formatCode>
                <c:ptCount val="6"/>
                <c:pt idx="0">
                  <c:v>0.51300000000000001</c:v>
                </c:pt>
                <c:pt idx="1">
                  <c:v>0.38700000000000001</c:v>
                </c:pt>
                <c:pt idx="2">
                  <c:v>0.17699999999999999</c:v>
                </c:pt>
                <c:pt idx="3">
                  <c:v>0.16</c:v>
                </c:pt>
                <c:pt idx="4">
                  <c:v>0.107</c:v>
                </c:pt>
                <c:pt idx="5">
                  <c:v>6.5000000000000002E-2</c:v>
                </c:pt>
              </c:numCache>
            </c:numRef>
          </c:val>
        </c:ser>
        <c:ser>
          <c:idx val="2"/>
          <c:order val="2"/>
          <c:tx>
            <c:strRef>
              <c:f>Hoja1!$D$1</c:f>
              <c:strCache>
                <c:ptCount val="1"/>
                <c:pt idx="0">
                  <c:v>46-60 años</c:v>
                </c:pt>
              </c:strCache>
            </c:strRef>
          </c:tx>
          <c:spPr>
            <a:solidFill>
              <a:schemeClr val="accent2">
                <a:lumMod val="7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Por no tener o no confiar en tener una pensión pública cuando me jubile</c:v>
                </c:pt>
                <c:pt idx="1">
                  <c:v>Como complemento de la pensión pública, para mantener un nivel de vida cercano al que dispongo ahora</c:v>
                </c:pt>
                <c:pt idx="2">
                  <c:v>Exclusivamente para cubrirme contra la pérdida de poder adquisitivo en el momento de mi jubilación ya que pienso que los incentivos fiscales y/olas aportaciones de mi empresa son insuficientes</c:v>
                </c:pt>
                <c:pt idx="3">
                  <c:v>Por los incentivos fiscales</c:v>
                </c:pt>
                <c:pt idx="4">
                  <c:v>Para tener un seguro de vida</c:v>
                </c:pt>
                <c:pt idx="5">
                  <c:v>Por las aportaciones adicionales de la empresa en mi plan de pensiones</c:v>
                </c:pt>
              </c:strCache>
            </c:strRef>
          </c:cat>
          <c:val>
            <c:numRef>
              <c:f>Hoja1!$D$2:$D$7</c:f>
              <c:numCache>
                <c:formatCode>0.0%</c:formatCode>
                <c:ptCount val="6"/>
                <c:pt idx="0">
                  <c:v>0.39200000000000002</c:v>
                </c:pt>
                <c:pt idx="1">
                  <c:v>0.56799999999999995</c:v>
                </c:pt>
                <c:pt idx="2">
                  <c:v>0.183</c:v>
                </c:pt>
                <c:pt idx="3">
                  <c:v>0.20300000000000001</c:v>
                </c:pt>
                <c:pt idx="4">
                  <c:v>0.128</c:v>
                </c:pt>
                <c:pt idx="5">
                  <c:v>0.1</c:v>
                </c:pt>
              </c:numCache>
            </c:numRef>
          </c:val>
        </c:ser>
        <c:dLbls>
          <c:showLegendKey val="0"/>
          <c:showVal val="0"/>
          <c:showCatName val="0"/>
          <c:showSerName val="0"/>
          <c:showPercent val="0"/>
          <c:showBubbleSize val="0"/>
        </c:dLbls>
        <c:gapWidth val="40"/>
        <c:overlap val="-10"/>
        <c:axId val="221122592"/>
        <c:axId val="221118672"/>
      </c:barChart>
      <c:valAx>
        <c:axId val="2211186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1122592"/>
        <c:crosses val="autoZero"/>
        <c:crossBetween val="between"/>
      </c:valAx>
      <c:catAx>
        <c:axId val="2211225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1118672"/>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97642292341717E-2"/>
          <c:y val="0.15868289526025217"/>
          <c:w val="0.92824712032625423"/>
          <c:h val="0.60796992152655571"/>
        </c:manualLayout>
      </c:layout>
      <c:barChart>
        <c:barDir val="col"/>
        <c:grouping val="percentStacked"/>
        <c:varyColors val="0"/>
        <c:ser>
          <c:idx val="0"/>
          <c:order val="0"/>
          <c:tx>
            <c:strRef>
              <c:f>Hoja1!$B$1</c:f>
              <c:strCache>
                <c:ptCount val="1"/>
                <c:pt idx="0">
                  <c:v>Por no tener/no confiar en tener pensión pública cuando me jubile</c:v>
                </c:pt>
              </c:strCache>
            </c:strRef>
          </c:tx>
          <c:spPr>
            <a:solidFill>
              <a:schemeClr val="accent1"/>
            </a:solidFill>
            <a:ln w="19050">
              <a:solidFill>
                <a:schemeClr val="lt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Hoja1!$B$2:$B$18</c:f>
              <c:numCache>
                <c:formatCode>0.0%</c:formatCode>
                <c:ptCount val="17"/>
                <c:pt idx="0">
                  <c:v>0.51800000000000002</c:v>
                </c:pt>
                <c:pt idx="1">
                  <c:v>0.39300000000000002</c:v>
                </c:pt>
                <c:pt idx="2">
                  <c:v>0.55700000000000005</c:v>
                </c:pt>
                <c:pt idx="3">
                  <c:v>0.42199999999999999</c:v>
                </c:pt>
                <c:pt idx="4">
                  <c:v>0.51200000000000001</c:v>
                </c:pt>
                <c:pt idx="5">
                  <c:v>0.66200000000000003</c:v>
                </c:pt>
                <c:pt idx="6">
                  <c:v>0.379</c:v>
                </c:pt>
                <c:pt idx="7">
                  <c:v>0.46300000000000002</c:v>
                </c:pt>
                <c:pt idx="8">
                  <c:v>0.5</c:v>
                </c:pt>
                <c:pt idx="9">
                  <c:v>0.47199999999999998</c:v>
                </c:pt>
                <c:pt idx="10">
                  <c:v>0.46600000000000003</c:v>
                </c:pt>
                <c:pt idx="11">
                  <c:v>0.51500000000000001</c:v>
                </c:pt>
                <c:pt idx="12">
                  <c:v>0.47</c:v>
                </c:pt>
                <c:pt idx="13">
                  <c:v>0.44600000000000001</c:v>
                </c:pt>
                <c:pt idx="14">
                  <c:v>0.45600000000000002</c:v>
                </c:pt>
                <c:pt idx="15">
                  <c:v>0.60699999999999998</c:v>
                </c:pt>
                <c:pt idx="16">
                  <c:v>0.34</c:v>
                </c:pt>
              </c:numCache>
            </c:numRef>
          </c:val>
        </c:ser>
        <c:ser>
          <c:idx val="1"/>
          <c:order val="1"/>
          <c:tx>
            <c:strRef>
              <c:f>Hoja1!$C$1</c:f>
              <c:strCache>
                <c:ptCount val="1"/>
                <c:pt idx="0">
                  <c:v>Como complemento de la pensión pública, para mantener similar nivel de vida </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Hoja1!$C$2:$C$18</c:f>
              <c:numCache>
                <c:formatCode>0.0%</c:formatCode>
                <c:ptCount val="17"/>
                <c:pt idx="0">
                  <c:v>0.47699999999999998</c:v>
                </c:pt>
                <c:pt idx="1">
                  <c:v>0.41</c:v>
                </c:pt>
                <c:pt idx="2">
                  <c:v>0.39200000000000002</c:v>
                </c:pt>
                <c:pt idx="3">
                  <c:v>0.33</c:v>
                </c:pt>
                <c:pt idx="4">
                  <c:v>0.47399999999999998</c:v>
                </c:pt>
                <c:pt idx="5">
                  <c:v>0.248</c:v>
                </c:pt>
                <c:pt idx="6">
                  <c:v>0.37</c:v>
                </c:pt>
                <c:pt idx="7">
                  <c:v>0.46200000000000002</c:v>
                </c:pt>
                <c:pt idx="8">
                  <c:v>0.40400000000000003</c:v>
                </c:pt>
                <c:pt idx="9">
                  <c:v>0.51300000000000001</c:v>
                </c:pt>
                <c:pt idx="10">
                  <c:v>0.36299999999999999</c:v>
                </c:pt>
                <c:pt idx="11">
                  <c:v>0.56299999999999994</c:v>
                </c:pt>
                <c:pt idx="12">
                  <c:v>0.38600000000000001</c:v>
                </c:pt>
                <c:pt idx="13">
                  <c:v>0.54</c:v>
                </c:pt>
                <c:pt idx="14">
                  <c:v>0.57799999999999996</c:v>
                </c:pt>
                <c:pt idx="15">
                  <c:v>0.40899999999999997</c:v>
                </c:pt>
                <c:pt idx="16">
                  <c:v>0.55500000000000005</c:v>
                </c:pt>
              </c:numCache>
            </c:numRef>
          </c:val>
        </c:ser>
        <c:ser>
          <c:idx val="2"/>
          <c:order val="2"/>
          <c:tx>
            <c:strRef>
              <c:f>Hoja1!$D$1</c:f>
              <c:strCache>
                <c:ptCount val="1"/>
                <c:pt idx="0">
                  <c:v>Cubrirme la pérdida de poder adquisitivo ya que incentivos fiscales y/o las aportaciones de mi empresa son insuficientes</c:v>
                </c:pt>
              </c:strCache>
            </c:strRef>
          </c:tx>
          <c:spPr>
            <a:solidFill>
              <a:schemeClr val="accent4">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Hoja1!$D$2:$D$18</c:f>
              <c:numCache>
                <c:formatCode>0.0%</c:formatCode>
                <c:ptCount val="17"/>
                <c:pt idx="0">
                  <c:v>0.17</c:v>
                </c:pt>
                <c:pt idx="1">
                  <c:v>0.14699999999999999</c:v>
                </c:pt>
                <c:pt idx="2">
                  <c:v>0.19500000000000001</c:v>
                </c:pt>
                <c:pt idx="3">
                  <c:v>0.185</c:v>
                </c:pt>
                <c:pt idx="4">
                  <c:v>6.6000000000000003E-2</c:v>
                </c:pt>
                <c:pt idx="5">
                  <c:v>0.155</c:v>
                </c:pt>
                <c:pt idx="6">
                  <c:v>0.11</c:v>
                </c:pt>
                <c:pt idx="7">
                  <c:v>9.2999999999999999E-2</c:v>
                </c:pt>
                <c:pt idx="8">
                  <c:v>0.155</c:v>
                </c:pt>
                <c:pt idx="9">
                  <c:v>0.24199999999999999</c:v>
                </c:pt>
                <c:pt idx="10">
                  <c:v>0.19</c:v>
                </c:pt>
                <c:pt idx="11">
                  <c:v>0.29699999999999999</c:v>
                </c:pt>
                <c:pt idx="12">
                  <c:v>0.13100000000000001</c:v>
                </c:pt>
                <c:pt idx="13">
                  <c:v>0.106</c:v>
                </c:pt>
                <c:pt idx="14">
                  <c:v>0.16800000000000001</c:v>
                </c:pt>
                <c:pt idx="15">
                  <c:v>0.154</c:v>
                </c:pt>
                <c:pt idx="16">
                  <c:v>0.18099999999999999</c:v>
                </c:pt>
              </c:numCache>
            </c:numRef>
          </c:val>
        </c:ser>
        <c:ser>
          <c:idx val="3"/>
          <c:order val="3"/>
          <c:tx>
            <c:strRef>
              <c:f>Hoja1!$E$1</c:f>
              <c:strCache>
                <c:ptCount val="1"/>
                <c:pt idx="0">
                  <c:v>Por los incentivos fiscales</c:v>
                </c:pt>
              </c:strCache>
            </c:strRef>
          </c:tx>
          <c:spPr>
            <a:solidFill>
              <a:schemeClr val="accent6">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Hoja1!$E$2:$E$18</c:f>
              <c:numCache>
                <c:formatCode>0.0%</c:formatCode>
                <c:ptCount val="17"/>
                <c:pt idx="0">
                  <c:v>0.153</c:v>
                </c:pt>
                <c:pt idx="1">
                  <c:v>0.17299999999999999</c:v>
                </c:pt>
                <c:pt idx="2">
                  <c:v>0.106</c:v>
                </c:pt>
                <c:pt idx="3">
                  <c:v>0.17</c:v>
                </c:pt>
                <c:pt idx="4">
                  <c:v>0.24399999999999999</c:v>
                </c:pt>
                <c:pt idx="5">
                  <c:v>0.111</c:v>
                </c:pt>
                <c:pt idx="6">
                  <c:v>0.17399999999999999</c:v>
                </c:pt>
                <c:pt idx="7">
                  <c:v>7.8E-2</c:v>
                </c:pt>
                <c:pt idx="8">
                  <c:v>0.10199999999999999</c:v>
                </c:pt>
                <c:pt idx="9">
                  <c:v>0.13800000000000001</c:v>
                </c:pt>
                <c:pt idx="10">
                  <c:v>6.0999999999999999E-2</c:v>
                </c:pt>
                <c:pt idx="11">
                  <c:v>7.1999999999999995E-2</c:v>
                </c:pt>
                <c:pt idx="12">
                  <c:v>0.156</c:v>
                </c:pt>
                <c:pt idx="13">
                  <c:v>0.111</c:v>
                </c:pt>
                <c:pt idx="14">
                  <c:v>0.22900000000000001</c:v>
                </c:pt>
                <c:pt idx="15">
                  <c:v>0.441</c:v>
                </c:pt>
                <c:pt idx="16">
                  <c:v>0.28499999999999998</c:v>
                </c:pt>
              </c:numCache>
            </c:numRef>
          </c:val>
        </c:ser>
        <c:ser>
          <c:idx val="4"/>
          <c:order val="4"/>
          <c:tx>
            <c:strRef>
              <c:f>Hoja1!$F$1</c:f>
              <c:strCache>
                <c:ptCount val="1"/>
                <c:pt idx="0">
                  <c:v>Para tener un seguro de vida</c:v>
                </c:pt>
              </c:strCache>
            </c:strRef>
          </c:tx>
          <c:spPr>
            <a:solidFill>
              <a:srgbClr val="FF5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Hoja1!$F$2:$F$18</c:f>
              <c:numCache>
                <c:formatCode>0.0%</c:formatCode>
                <c:ptCount val="17"/>
                <c:pt idx="0">
                  <c:v>6.0999999999999999E-2</c:v>
                </c:pt>
                <c:pt idx="1">
                  <c:v>5.1999999999999998E-2</c:v>
                </c:pt>
                <c:pt idx="2">
                  <c:v>0.30099999999999999</c:v>
                </c:pt>
                <c:pt idx="3">
                  <c:v>5.8000000000000003E-2</c:v>
                </c:pt>
                <c:pt idx="4">
                  <c:v>0.23899999999999999</c:v>
                </c:pt>
                <c:pt idx="5">
                  <c:v>0.27200000000000002</c:v>
                </c:pt>
                <c:pt idx="6">
                  <c:v>0.13900000000000001</c:v>
                </c:pt>
                <c:pt idx="7">
                  <c:v>0.13200000000000001</c:v>
                </c:pt>
                <c:pt idx="8">
                  <c:v>8.5999999999999993E-2</c:v>
                </c:pt>
                <c:pt idx="9">
                  <c:v>0.123</c:v>
                </c:pt>
                <c:pt idx="10">
                  <c:v>6.5000000000000002E-2</c:v>
                </c:pt>
                <c:pt idx="11">
                  <c:v>0.26400000000000001</c:v>
                </c:pt>
                <c:pt idx="12">
                  <c:v>0.21099999999999999</c:v>
                </c:pt>
                <c:pt idx="13">
                  <c:v>0.109</c:v>
                </c:pt>
                <c:pt idx="14">
                  <c:v>0.182</c:v>
                </c:pt>
                <c:pt idx="15">
                  <c:v>6.3E-2</c:v>
                </c:pt>
                <c:pt idx="16">
                  <c:v>0.17499999999999999</c:v>
                </c:pt>
              </c:numCache>
            </c:numRef>
          </c:val>
        </c:ser>
        <c:ser>
          <c:idx val="5"/>
          <c:order val="5"/>
          <c:tx>
            <c:strRef>
              <c:f>Hoja1!$G$1</c:f>
              <c:strCache>
                <c:ptCount val="1"/>
                <c:pt idx="0">
                  <c:v>Por las aportaciones adicionales de la empresa en mi plan de pensiones</c:v>
                </c:pt>
              </c:strCache>
            </c:strRef>
          </c:tx>
          <c:spPr>
            <a:solidFill>
              <a:srgbClr val="FFC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Hoja1!$G$2:$G$18</c:f>
              <c:numCache>
                <c:formatCode>0.0%</c:formatCode>
                <c:ptCount val="17"/>
                <c:pt idx="0">
                  <c:v>9.8000000000000004E-2</c:v>
                </c:pt>
                <c:pt idx="1">
                  <c:v>0.18</c:v>
                </c:pt>
                <c:pt idx="2">
                  <c:v>3.2000000000000001E-2</c:v>
                </c:pt>
                <c:pt idx="3">
                  <c:v>8.3000000000000004E-2</c:v>
                </c:pt>
                <c:pt idx="4">
                  <c:v>7.1999999999999995E-2</c:v>
                </c:pt>
                <c:pt idx="5">
                  <c:v>5.6000000000000001E-2</c:v>
                </c:pt>
                <c:pt idx="6">
                  <c:v>6.0999999999999999E-2</c:v>
                </c:pt>
                <c:pt idx="7">
                  <c:v>0.08</c:v>
                </c:pt>
                <c:pt idx="8">
                  <c:v>0.09</c:v>
                </c:pt>
                <c:pt idx="9">
                  <c:v>5.3999999999999999E-2</c:v>
                </c:pt>
                <c:pt idx="10">
                  <c:v>6.0999999999999999E-2</c:v>
                </c:pt>
                <c:pt idx="11">
                  <c:v>1.2999999999999999E-2</c:v>
                </c:pt>
                <c:pt idx="12">
                  <c:v>9.6000000000000002E-2</c:v>
                </c:pt>
                <c:pt idx="13">
                  <c:v>3.9E-2</c:v>
                </c:pt>
                <c:pt idx="14">
                  <c:v>1.4999999999999999E-2</c:v>
                </c:pt>
                <c:pt idx="15">
                  <c:v>5.1999999999999998E-2</c:v>
                </c:pt>
                <c:pt idx="16">
                  <c:v>1.4999999999999999E-2</c:v>
                </c:pt>
              </c:numCache>
            </c:numRef>
          </c:val>
        </c:ser>
        <c:dLbls>
          <c:showLegendKey val="0"/>
          <c:showVal val="0"/>
          <c:showCatName val="0"/>
          <c:showSerName val="0"/>
          <c:showPercent val="0"/>
          <c:showBubbleSize val="0"/>
        </c:dLbls>
        <c:gapWidth val="40"/>
        <c:overlap val="100"/>
        <c:axId val="221114752"/>
        <c:axId val="221121808"/>
      </c:barChart>
      <c:valAx>
        <c:axId val="221121808"/>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21114752"/>
        <c:crosses val="autoZero"/>
        <c:crossBetween val="between"/>
      </c:valAx>
      <c:catAx>
        <c:axId val="2211147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1121808"/>
        <c:crosses val="autoZero"/>
        <c:auto val="1"/>
        <c:lblAlgn val="ctr"/>
        <c:lblOffset val="100"/>
        <c:noMultiLvlLbl val="0"/>
      </c:catAx>
      <c:spPr>
        <a:noFill/>
        <a:ln>
          <a:noFill/>
        </a:ln>
        <a:effectLst/>
      </c:spPr>
    </c:plotArea>
    <c:legend>
      <c:legendPos val="t"/>
      <c:layout>
        <c:manualLayout>
          <c:xMode val="edge"/>
          <c:yMode val="edge"/>
          <c:x val="0"/>
          <c:y val="4.1040345717109863E-2"/>
          <c:w val="0.99888588751078133"/>
          <c:h val="8.2383555534125699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Total</c:v>
                </c:pt>
              </c:strCache>
            </c:strRef>
          </c:tx>
          <c:spPr>
            <a:solidFill>
              <a:srgbClr val="92D050"/>
            </a:solidFill>
            <a:ln w="19050">
              <a:solidFill>
                <a:schemeClr val="lt1"/>
              </a:solidFill>
            </a:ln>
            <a:effectLst/>
          </c:spPr>
          <c:invertIfNegative val="0"/>
          <c:dPt>
            <c:idx val="0"/>
            <c:invertIfNegative val="0"/>
            <c:bubble3D val="0"/>
            <c:spPr>
              <a:solidFill>
                <a:srgbClr val="92D050"/>
              </a:solidFill>
              <a:ln w="19050">
                <a:solidFill>
                  <a:schemeClr val="lt1"/>
                </a:solidFill>
              </a:ln>
              <a:effectLst/>
            </c:spPr>
          </c:dPt>
          <c:dPt>
            <c:idx val="1"/>
            <c:invertIfNegative val="0"/>
            <c:bubble3D val="0"/>
            <c:spPr>
              <a:solidFill>
                <a:srgbClr val="92D050"/>
              </a:solidFill>
              <a:ln w="19050">
                <a:solidFill>
                  <a:schemeClr val="lt1"/>
                </a:solid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No tengo capacidad de ahorro</c:v>
                </c:pt>
                <c:pt idx="1">
                  <c:v>No quiero congelar mi dinero a tan largo plazo</c:v>
                </c:pt>
                <c:pt idx="2">
                  <c:v>No lo veo necesario porque ya tendré la pensión pública</c:v>
                </c:pt>
                <c:pt idx="3">
                  <c:v>Tengo otros gastos más importantes</c:v>
                </c:pt>
                <c:pt idx="4">
                  <c:v>Estoy parado</c:v>
                </c:pt>
                <c:pt idx="5">
                  <c:v>Soy joven aún / De momento no</c:v>
                </c:pt>
                <c:pt idx="6">
                  <c:v>Ahorro para otras cosas, no para la jubilación</c:v>
                </c:pt>
                <c:pt idx="7">
                  <c:v>No me fio de los planes  de pensiones privados</c:v>
                </c:pt>
                <c:pt idx="8">
                  <c:v>Otros</c:v>
                </c:pt>
                <c:pt idx="9">
                  <c:v>No lo sé o prefiero no contestar</c:v>
                </c:pt>
              </c:strCache>
            </c:strRef>
          </c:cat>
          <c:val>
            <c:numRef>
              <c:f>Hoja1!$B$2:$B$11</c:f>
              <c:numCache>
                <c:formatCode>0.0%</c:formatCode>
                <c:ptCount val="10"/>
                <c:pt idx="0">
                  <c:v>0.68200000000000005</c:v>
                </c:pt>
                <c:pt idx="1">
                  <c:v>0.17299999999999999</c:v>
                </c:pt>
                <c:pt idx="2">
                  <c:v>4.5999999999999999E-2</c:v>
                </c:pt>
                <c:pt idx="3">
                  <c:v>1.7000000000000001E-2</c:v>
                </c:pt>
                <c:pt idx="4">
                  <c:v>1.2E-2</c:v>
                </c:pt>
                <c:pt idx="5">
                  <c:v>8.9999999999999993E-3</c:v>
                </c:pt>
                <c:pt idx="6">
                  <c:v>8.9999999999999993E-3</c:v>
                </c:pt>
                <c:pt idx="7">
                  <c:v>4.0000000000000001E-3</c:v>
                </c:pt>
                <c:pt idx="8">
                  <c:v>2E-3</c:v>
                </c:pt>
                <c:pt idx="9">
                  <c:v>8.3000000000000004E-2</c:v>
                </c:pt>
              </c:numCache>
            </c:numRef>
          </c:val>
        </c:ser>
        <c:dLbls>
          <c:showLegendKey val="0"/>
          <c:showVal val="0"/>
          <c:showCatName val="0"/>
          <c:showSerName val="0"/>
          <c:showPercent val="0"/>
          <c:showBubbleSize val="0"/>
        </c:dLbls>
        <c:gapWidth val="40"/>
        <c:axId val="221126120"/>
        <c:axId val="221122984"/>
      </c:barChart>
      <c:valAx>
        <c:axId val="221122984"/>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1126120"/>
        <c:crosses val="autoZero"/>
        <c:crossBetween val="between"/>
      </c:valAx>
      <c:catAx>
        <c:axId val="22112612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112298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Hombre</c:v>
                </c:pt>
              </c:strCache>
            </c:strRef>
          </c:tx>
          <c:spPr>
            <a:solidFill>
              <a:schemeClr val="tx2">
                <a:lumMod val="75000"/>
              </a:schemeClr>
            </a:solidFill>
            <a:ln w="19050">
              <a:solidFill>
                <a:schemeClr val="lt1"/>
              </a:solidFill>
            </a:ln>
            <a:effectLst/>
          </c:spPr>
          <c:invertIfNegative val="0"/>
          <c:dPt>
            <c:idx val="0"/>
            <c:invertIfNegative val="0"/>
            <c:bubble3D val="0"/>
            <c:spPr>
              <a:solidFill>
                <a:schemeClr val="tx2">
                  <a:lumMod val="75000"/>
                </a:schemeClr>
              </a:solidFill>
              <a:ln w="19050">
                <a:solidFill>
                  <a:schemeClr val="lt1"/>
                </a:solidFill>
              </a:ln>
              <a:effectLst/>
            </c:spPr>
          </c:dPt>
          <c:dPt>
            <c:idx val="1"/>
            <c:invertIfNegative val="0"/>
            <c:bubble3D val="0"/>
            <c:spPr>
              <a:solidFill>
                <a:schemeClr val="tx2">
                  <a:lumMod val="75000"/>
                </a:schemeClr>
              </a:solidFill>
              <a:ln w="19050">
                <a:solidFill>
                  <a:schemeClr val="lt1"/>
                </a:solid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No tengo capacidad de ahorro</c:v>
                </c:pt>
                <c:pt idx="1">
                  <c:v>No quiero congelar mi dinero a tan largo plazo</c:v>
                </c:pt>
                <c:pt idx="2">
                  <c:v>No lo veo necesario porque ya tendré la pensión pública</c:v>
                </c:pt>
                <c:pt idx="3">
                  <c:v>Tengo otros gastos más importantes</c:v>
                </c:pt>
                <c:pt idx="4">
                  <c:v>Estoy parado</c:v>
                </c:pt>
                <c:pt idx="5">
                  <c:v>Soy joven aún / De momento no</c:v>
                </c:pt>
                <c:pt idx="6">
                  <c:v>Ahorro para otras cosas, no para la jubilación</c:v>
                </c:pt>
                <c:pt idx="7">
                  <c:v>No lo sé o prefiero no contestar</c:v>
                </c:pt>
              </c:strCache>
            </c:strRef>
          </c:cat>
          <c:val>
            <c:numRef>
              <c:f>Hoja1!$B$2:$B$9</c:f>
              <c:numCache>
                <c:formatCode>0.0%</c:formatCode>
                <c:ptCount val="8"/>
                <c:pt idx="0">
                  <c:v>0.71699999999999997</c:v>
                </c:pt>
                <c:pt idx="1">
                  <c:v>0.17</c:v>
                </c:pt>
                <c:pt idx="2">
                  <c:v>4.7E-2</c:v>
                </c:pt>
                <c:pt idx="3">
                  <c:v>6.0000000000000001E-3</c:v>
                </c:pt>
                <c:pt idx="4">
                  <c:v>8.0000000000000002E-3</c:v>
                </c:pt>
                <c:pt idx="5">
                  <c:v>3.0000000000000001E-3</c:v>
                </c:pt>
                <c:pt idx="6">
                  <c:v>6.0000000000000001E-3</c:v>
                </c:pt>
                <c:pt idx="7">
                  <c:v>7.2999999999999995E-2</c:v>
                </c:pt>
              </c:numCache>
            </c:numRef>
          </c:val>
        </c:ser>
        <c:ser>
          <c:idx val="1"/>
          <c:order val="1"/>
          <c:tx>
            <c:strRef>
              <c:f>Hoja1!$C$1</c:f>
              <c:strCache>
                <c:ptCount val="1"/>
                <c:pt idx="0">
                  <c:v>Mujer</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No tengo capacidad de ahorro</c:v>
                </c:pt>
                <c:pt idx="1">
                  <c:v>No quiero congelar mi dinero a tan largo plazo</c:v>
                </c:pt>
                <c:pt idx="2">
                  <c:v>No lo veo necesario porque ya tendré la pensión pública</c:v>
                </c:pt>
                <c:pt idx="3">
                  <c:v>Tengo otros gastos más importantes</c:v>
                </c:pt>
                <c:pt idx="4">
                  <c:v>Estoy parado</c:v>
                </c:pt>
                <c:pt idx="5">
                  <c:v>Soy joven aún / De momento no</c:v>
                </c:pt>
                <c:pt idx="6">
                  <c:v>Ahorro para otras cosas, no para la jubilación</c:v>
                </c:pt>
                <c:pt idx="7">
                  <c:v>No lo sé o prefiero no contestar</c:v>
                </c:pt>
              </c:strCache>
            </c:strRef>
          </c:cat>
          <c:val>
            <c:numRef>
              <c:f>Hoja1!$C$2:$C$9</c:f>
              <c:numCache>
                <c:formatCode>0.0%</c:formatCode>
                <c:ptCount val="8"/>
                <c:pt idx="0">
                  <c:v>0.64600000000000002</c:v>
                </c:pt>
                <c:pt idx="1">
                  <c:v>0.17599999999999999</c:v>
                </c:pt>
                <c:pt idx="2">
                  <c:v>4.4999999999999998E-2</c:v>
                </c:pt>
                <c:pt idx="3">
                  <c:v>2.9000000000000001E-2</c:v>
                </c:pt>
                <c:pt idx="4">
                  <c:v>1.6E-2</c:v>
                </c:pt>
                <c:pt idx="5">
                  <c:v>1.4E-2</c:v>
                </c:pt>
                <c:pt idx="6">
                  <c:v>1.2E-2</c:v>
                </c:pt>
                <c:pt idx="7">
                  <c:v>9.4E-2</c:v>
                </c:pt>
              </c:numCache>
            </c:numRef>
          </c:val>
        </c:ser>
        <c:dLbls>
          <c:showLegendKey val="0"/>
          <c:showVal val="0"/>
          <c:showCatName val="0"/>
          <c:showSerName val="0"/>
          <c:showPercent val="0"/>
          <c:showBubbleSize val="0"/>
        </c:dLbls>
        <c:gapWidth val="40"/>
        <c:overlap val="-10"/>
        <c:axId val="221124944"/>
        <c:axId val="221115928"/>
      </c:barChart>
      <c:valAx>
        <c:axId val="221115928"/>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1124944"/>
        <c:crosses val="autoZero"/>
        <c:crossBetween val="between"/>
      </c:valAx>
      <c:catAx>
        <c:axId val="2211249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1115928"/>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18-29 años</c:v>
                </c:pt>
              </c:strCache>
            </c:strRef>
          </c:tx>
          <c:spPr>
            <a:solidFill>
              <a:schemeClr val="accent4">
                <a:lumMod val="75000"/>
              </a:schemeClr>
            </a:solidFill>
            <a:ln w="19050">
              <a:solidFill>
                <a:schemeClr val="lt1"/>
              </a:solidFill>
            </a:ln>
            <a:effectLst/>
          </c:spPr>
          <c:invertIfNegative val="0"/>
          <c:dPt>
            <c:idx val="0"/>
            <c:invertIfNegative val="0"/>
            <c:bubble3D val="0"/>
            <c:spPr>
              <a:solidFill>
                <a:schemeClr val="accent4">
                  <a:lumMod val="75000"/>
                </a:schemeClr>
              </a:solidFill>
              <a:ln w="19050">
                <a:solidFill>
                  <a:schemeClr val="lt1"/>
                </a:solidFill>
              </a:ln>
              <a:effectLst/>
            </c:spPr>
          </c:dPt>
          <c:dPt>
            <c:idx val="1"/>
            <c:invertIfNegative val="0"/>
            <c:bubble3D val="0"/>
            <c:spPr>
              <a:solidFill>
                <a:schemeClr val="accent4">
                  <a:lumMod val="75000"/>
                </a:schemeClr>
              </a:solidFill>
              <a:ln w="19050">
                <a:solidFill>
                  <a:schemeClr val="lt1"/>
                </a:solid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No tengo capacidad de ahorro</c:v>
                </c:pt>
                <c:pt idx="1">
                  <c:v>No quiero congelar mi dinero a tan largo plazo</c:v>
                </c:pt>
                <c:pt idx="2">
                  <c:v>No lo veo necesario porque ya tendré la pensión pública</c:v>
                </c:pt>
                <c:pt idx="3">
                  <c:v>Tengo otros gastos más importantes</c:v>
                </c:pt>
                <c:pt idx="4">
                  <c:v>Estoy parado</c:v>
                </c:pt>
                <c:pt idx="5">
                  <c:v>Soy joven aún / De momento no</c:v>
                </c:pt>
                <c:pt idx="6">
                  <c:v>Ahorro para otras cosas, no para la jubilación</c:v>
                </c:pt>
                <c:pt idx="7">
                  <c:v>No lo sé o prefiero no contestar</c:v>
                </c:pt>
              </c:strCache>
            </c:strRef>
          </c:cat>
          <c:val>
            <c:numRef>
              <c:f>Hoja1!$B$2:$B$9</c:f>
              <c:numCache>
                <c:formatCode>0.0%</c:formatCode>
                <c:ptCount val="8"/>
                <c:pt idx="0">
                  <c:v>0.65200000000000002</c:v>
                </c:pt>
                <c:pt idx="1">
                  <c:v>0.22</c:v>
                </c:pt>
                <c:pt idx="2">
                  <c:v>0.02</c:v>
                </c:pt>
                <c:pt idx="3">
                  <c:v>3.7999999999999999E-2</c:v>
                </c:pt>
                <c:pt idx="4">
                  <c:v>1.0999999999999999E-2</c:v>
                </c:pt>
                <c:pt idx="5">
                  <c:v>2.4E-2</c:v>
                </c:pt>
                <c:pt idx="6">
                  <c:v>1.0999999999999999E-2</c:v>
                </c:pt>
                <c:pt idx="7">
                  <c:v>8.5999999999999993E-2</c:v>
                </c:pt>
              </c:numCache>
            </c:numRef>
          </c:val>
        </c:ser>
        <c:ser>
          <c:idx val="1"/>
          <c:order val="1"/>
          <c:tx>
            <c:strRef>
              <c:f>Hoja1!$C$1</c:f>
              <c:strCache>
                <c:ptCount val="1"/>
                <c:pt idx="0">
                  <c:v>30-45 años</c:v>
                </c:pt>
              </c:strCache>
            </c:strRef>
          </c:tx>
          <c:spPr>
            <a:solidFill>
              <a:schemeClr val="accent4">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No tengo capacidad de ahorro</c:v>
                </c:pt>
                <c:pt idx="1">
                  <c:v>No quiero congelar mi dinero a tan largo plazo</c:v>
                </c:pt>
                <c:pt idx="2">
                  <c:v>No lo veo necesario porque ya tendré la pensión pública</c:v>
                </c:pt>
                <c:pt idx="3">
                  <c:v>Tengo otros gastos más importantes</c:v>
                </c:pt>
                <c:pt idx="4">
                  <c:v>Estoy parado</c:v>
                </c:pt>
                <c:pt idx="5">
                  <c:v>Soy joven aún / De momento no</c:v>
                </c:pt>
                <c:pt idx="6">
                  <c:v>Ahorro para otras cosas, no para la jubilación</c:v>
                </c:pt>
                <c:pt idx="7">
                  <c:v>No lo sé o prefiero no contestar</c:v>
                </c:pt>
              </c:strCache>
            </c:strRef>
          </c:cat>
          <c:val>
            <c:numRef>
              <c:f>Hoja1!$C$2:$C$9</c:f>
              <c:numCache>
                <c:formatCode>0.0%</c:formatCode>
                <c:ptCount val="8"/>
                <c:pt idx="0">
                  <c:v>0.67800000000000005</c:v>
                </c:pt>
                <c:pt idx="1">
                  <c:v>0.192</c:v>
                </c:pt>
                <c:pt idx="2">
                  <c:v>5.2999999999999999E-2</c:v>
                </c:pt>
                <c:pt idx="3">
                  <c:v>0.01</c:v>
                </c:pt>
                <c:pt idx="4">
                  <c:v>1.2999999999999999E-2</c:v>
                </c:pt>
                <c:pt idx="5">
                  <c:v>6.0000000000000001E-3</c:v>
                </c:pt>
                <c:pt idx="6">
                  <c:v>8.9999999999999993E-3</c:v>
                </c:pt>
                <c:pt idx="7">
                  <c:v>6.4000000000000001E-2</c:v>
                </c:pt>
              </c:numCache>
            </c:numRef>
          </c:val>
        </c:ser>
        <c:ser>
          <c:idx val="2"/>
          <c:order val="2"/>
          <c:tx>
            <c:strRef>
              <c:f>Hoja1!$D$1</c:f>
              <c:strCache>
                <c:ptCount val="1"/>
                <c:pt idx="0">
                  <c:v>46-60 años</c:v>
                </c:pt>
              </c:strCache>
            </c:strRef>
          </c:tx>
          <c:spPr>
            <a:solidFill>
              <a:schemeClr val="accent2">
                <a:lumMod val="7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No tengo capacidad de ahorro</c:v>
                </c:pt>
                <c:pt idx="1">
                  <c:v>No quiero congelar mi dinero a tan largo plazo</c:v>
                </c:pt>
                <c:pt idx="2">
                  <c:v>No lo veo necesario porque ya tendré la pensión pública</c:v>
                </c:pt>
                <c:pt idx="3">
                  <c:v>Tengo otros gastos más importantes</c:v>
                </c:pt>
                <c:pt idx="4">
                  <c:v>Estoy parado</c:v>
                </c:pt>
                <c:pt idx="5">
                  <c:v>Soy joven aún / De momento no</c:v>
                </c:pt>
                <c:pt idx="6">
                  <c:v>Ahorro para otras cosas, no para la jubilación</c:v>
                </c:pt>
                <c:pt idx="7">
                  <c:v>No lo sé o prefiero no contestar</c:v>
                </c:pt>
              </c:strCache>
            </c:strRef>
          </c:cat>
          <c:val>
            <c:numRef>
              <c:f>Hoja1!$D$2:$D$9</c:f>
              <c:numCache>
                <c:formatCode>0.0%</c:formatCode>
                <c:ptCount val="8"/>
                <c:pt idx="0">
                  <c:v>0.70599999999999996</c:v>
                </c:pt>
                <c:pt idx="1">
                  <c:v>0.12</c:v>
                </c:pt>
                <c:pt idx="2">
                  <c:v>5.3999999999999999E-2</c:v>
                </c:pt>
                <c:pt idx="3">
                  <c:v>1.2E-2</c:v>
                </c:pt>
                <c:pt idx="4">
                  <c:v>1.0999999999999999E-2</c:v>
                </c:pt>
                <c:pt idx="5">
                  <c:v>2E-3</c:v>
                </c:pt>
                <c:pt idx="6">
                  <c:v>8.0000000000000002E-3</c:v>
                </c:pt>
                <c:pt idx="7">
                  <c:v>0.105</c:v>
                </c:pt>
              </c:numCache>
            </c:numRef>
          </c:val>
        </c:ser>
        <c:dLbls>
          <c:showLegendKey val="0"/>
          <c:showVal val="0"/>
          <c:showCatName val="0"/>
          <c:showSerName val="0"/>
          <c:showPercent val="0"/>
          <c:showBubbleSize val="0"/>
        </c:dLbls>
        <c:gapWidth val="40"/>
        <c:overlap val="-10"/>
        <c:axId val="221124160"/>
        <c:axId val="221120240"/>
      </c:barChart>
      <c:valAx>
        <c:axId val="22112024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1124160"/>
        <c:crosses val="autoZero"/>
        <c:crossBetween val="between"/>
      </c:valAx>
      <c:catAx>
        <c:axId val="2211241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1120240"/>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02386551767456E-2"/>
          <c:y val="9.8717875310398037E-2"/>
          <c:w val="0.96872089710092135"/>
          <c:h val="0.68422688288049371"/>
        </c:manualLayout>
      </c:layout>
      <c:barChart>
        <c:barDir val="col"/>
        <c:grouping val="percentStacked"/>
        <c:varyColors val="0"/>
        <c:ser>
          <c:idx val="0"/>
          <c:order val="0"/>
          <c:tx>
            <c:strRef>
              <c:f>Hoja1!$B$1</c:f>
              <c:strCache>
                <c:ptCount val="1"/>
                <c:pt idx="0">
                  <c:v>No tengo capacidad de ahorro</c:v>
                </c:pt>
              </c:strCache>
            </c:strRef>
          </c:tx>
          <c:spPr>
            <a:solidFill>
              <a:schemeClr val="accent4">
                <a:lumMod val="75000"/>
              </a:schemeClr>
            </a:solidFill>
            <a:ln w="19050">
              <a:solidFill>
                <a:schemeClr val="lt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Hoja1!$B$2:$B$18</c:f>
              <c:numCache>
                <c:formatCode>0.0%</c:formatCode>
                <c:ptCount val="17"/>
                <c:pt idx="0">
                  <c:v>0.66100000000000003</c:v>
                </c:pt>
                <c:pt idx="1">
                  <c:v>0.51400000000000001</c:v>
                </c:pt>
                <c:pt idx="2">
                  <c:v>0.58899999999999997</c:v>
                </c:pt>
                <c:pt idx="3">
                  <c:v>0.6</c:v>
                </c:pt>
                <c:pt idx="4">
                  <c:v>0.80200000000000005</c:v>
                </c:pt>
                <c:pt idx="5">
                  <c:v>0.76700000000000002</c:v>
                </c:pt>
                <c:pt idx="6">
                  <c:v>0.623</c:v>
                </c:pt>
                <c:pt idx="7">
                  <c:v>0.68300000000000005</c:v>
                </c:pt>
                <c:pt idx="8">
                  <c:v>0.66700000000000004</c:v>
                </c:pt>
                <c:pt idx="9">
                  <c:v>0.80700000000000005</c:v>
                </c:pt>
                <c:pt idx="10">
                  <c:v>0.75600000000000001</c:v>
                </c:pt>
                <c:pt idx="11">
                  <c:v>0.66100000000000003</c:v>
                </c:pt>
                <c:pt idx="12">
                  <c:v>0.68100000000000005</c:v>
                </c:pt>
                <c:pt idx="13">
                  <c:v>0.78500000000000003</c:v>
                </c:pt>
                <c:pt idx="14">
                  <c:v>0.57299999999999995</c:v>
                </c:pt>
                <c:pt idx="15">
                  <c:v>0.55600000000000005</c:v>
                </c:pt>
                <c:pt idx="16">
                  <c:v>0.77100000000000002</c:v>
                </c:pt>
              </c:numCache>
            </c:numRef>
          </c:val>
        </c:ser>
        <c:ser>
          <c:idx val="1"/>
          <c:order val="1"/>
          <c:tx>
            <c:strRef>
              <c:f>Hoja1!$C$1</c:f>
              <c:strCache>
                <c:ptCount val="1"/>
                <c:pt idx="0">
                  <c:v>No quiero congelar mi dinero a tan largo plazo</c:v>
                </c:pt>
              </c:strCache>
            </c:strRef>
          </c:tx>
          <c:spPr>
            <a:solidFill>
              <a:schemeClr val="bg2">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Hoja1!$C$2:$C$18</c:f>
              <c:numCache>
                <c:formatCode>0.0%</c:formatCode>
                <c:ptCount val="17"/>
                <c:pt idx="0">
                  <c:v>0.13900000000000001</c:v>
                </c:pt>
                <c:pt idx="1">
                  <c:v>0.112</c:v>
                </c:pt>
                <c:pt idx="2">
                  <c:v>0.254</c:v>
                </c:pt>
                <c:pt idx="3">
                  <c:v>0.111</c:v>
                </c:pt>
                <c:pt idx="4">
                  <c:v>0.13500000000000001</c:v>
                </c:pt>
                <c:pt idx="5">
                  <c:v>0.16800000000000001</c:v>
                </c:pt>
                <c:pt idx="6">
                  <c:v>0.17100000000000001</c:v>
                </c:pt>
                <c:pt idx="7">
                  <c:v>0.22</c:v>
                </c:pt>
                <c:pt idx="8">
                  <c:v>0.17</c:v>
                </c:pt>
                <c:pt idx="9">
                  <c:v>0.122</c:v>
                </c:pt>
                <c:pt idx="10">
                  <c:v>0.123</c:v>
                </c:pt>
                <c:pt idx="11">
                  <c:v>0.19500000000000001</c:v>
                </c:pt>
                <c:pt idx="12">
                  <c:v>0.26900000000000002</c:v>
                </c:pt>
                <c:pt idx="13">
                  <c:v>0.154</c:v>
                </c:pt>
                <c:pt idx="14">
                  <c:v>0.27900000000000003</c:v>
                </c:pt>
                <c:pt idx="15">
                  <c:v>0.27600000000000002</c:v>
                </c:pt>
                <c:pt idx="16">
                  <c:v>0.15</c:v>
                </c:pt>
              </c:numCache>
            </c:numRef>
          </c:val>
        </c:ser>
        <c:ser>
          <c:idx val="2"/>
          <c:order val="2"/>
          <c:tx>
            <c:strRef>
              <c:f>Hoja1!$D$1</c:f>
              <c:strCache>
                <c:ptCount val="1"/>
                <c:pt idx="0">
                  <c:v>No lo veo necesario porque ya tendré la pensión pública</c:v>
                </c:pt>
              </c:strCache>
            </c:strRef>
          </c:tx>
          <c:spPr>
            <a:solidFill>
              <a:schemeClr val="accent6">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Hoja1!$D$2:$D$18</c:f>
              <c:numCache>
                <c:formatCode>0.0%</c:formatCode>
                <c:ptCount val="17"/>
                <c:pt idx="0">
                  <c:v>8.9999999999999993E-3</c:v>
                </c:pt>
                <c:pt idx="1">
                  <c:v>0.34499999999999997</c:v>
                </c:pt>
                <c:pt idx="2">
                  <c:v>0.04</c:v>
                </c:pt>
                <c:pt idx="3">
                  <c:v>4.2999999999999997E-2</c:v>
                </c:pt>
                <c:pt idx="5">
                  <c:v>2.1000000000000001E-2</c:v>
                </c:pt>
                <c:pt idx="6">
                  <c:v>5.8000000000000003E-2</c:v>
                </c:pt>
                <c:pt idx="7">
                  <c:v>1.2E-2</c:v>
                </c:pt>
                <c:pt idx="8">
                  <c:v>4.3999999999999997E-2</c:v>
                </c:pt>
                <c:pt idx="9">
                  <c:v>4.7E-2</c:v>
                </c:pt>
                <c:pt idx="10">
                  <c:v>1.2999999999999999E-2</c:v>
                </c:pt>
                <c:pt idx="11">
                  <c:v>4.8000000000000001E-2</c:v>
                </c:pt>
                <c:pt idx="12">
                  <c:v>0.05</c:v>
                </c:pt>
                <c:pt idx="13">
                  <c:v>5.7000000000000002E-2</c:v>
                </c:pt>
                <c:pt idx="14">
                  <c:v>0.11</c:v>
                </c:pt>
                <c:pt idx="15">
                  <c:v>9.6000000000000002E-2</c:v>
                </c:pt>
                <c:pt idx="16">
                  <c:v>8.9999999999999993E-3</c:v>
                </c:pt>
              </c:numCache>
            </c:numRef>
          </c:val>
        </c:ser>
        <c:ser>
          <c:idx val="3"/>
          <c:order val="3"/>
          <c:tx>
            <c:strRef>
              <c:f>Hoja1!$E$1</c:f>
              <c:strCache>
                <c:ptCount val="1"/>
                <c:pt idx="0">
                  <c:v>Tengo otros gastos más importantes</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Hoja1!$E$2:$E$18</c:f>
              <c:numCache>
                <c:formatCode>0.0%</c:formatCode>
                <c:ptCount val="17"/>
                <c:pt idx="0">
                  <c:v>0.03</c:v>
                </c:pt>
                <c:pt idx="1">
                  <c:v>5.0000000000000001E-3</c:v>
                </c:pt>
                <c:pt idx="2">
                  <c:v>1.9E-2</c:v>
                </c:pt>
                <c:pt idx="3">
                  <c:v>1.0999999999999999E-2</c:v>
                </c:pt>
                <c:pt idx="4">
                  <c:v>1.0999999999999999E-2</c:v>
                </c:pt>
                <c:pt idx="6">
                  <c:v>0.01</c:v>
                </c:pt>
                <c:pt idx="7">
                  <c:v>0.02</c:v>
                </c:pt>
                <c:pt idx="8">
                  <c:v>3.9E-2</c:v>
                </c:pt>
                <c:pt idx="10">
                  <c:v>7.0000000000000001E-3</c:v>
                </c:pt>
                <c:pt idx="12">
                  <c:v>6.0000000000000001E-3</c:v>
                </c:pt>
                <c:pt idx="13">
                  <c:v>7.0000000000000001E-3</c:v>
                </c:pt>
                <c:pt idx="14">
                  <c:v>6.5000000000000002E-2</c:v>
                </c:pt>
              </c:numCache>
            </c:numRef>
          </c:val>
        </c:ser>
        <c:ser>
          <c:idx val="4"/>
          <c:order val="4"/>
          <c:tx>
            <c:strRef>
              <c:f>Hoja1!$F$1</c:f>
              <c:strCache>
                <c:ptCount val="1"/>
                <c:pt idx="0">
                  <c:v>Estoy parado</c:v>
                </c:pt>
              </c:strCache>
            </c:strRef>
          </c:tx>
          <c:spPr>
            <a:solidFill>
              <a:srgbClr val="FF5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Hoja1!$F$2:$F$18</c:f>
              <c:numCache>
                <c:formatCode>0.0%</c:formatCode>
                <c:ptCount val="17"/>
                <c:pt idx="0">
                  <c:v>4.3999999999999997E-2</c:v>
                </c:pt>
                <c:pt idx="1">
                  <c:v>6.0000000000000001E-3</c:v>
                </c:pt>
                <c:pt idx="6">
                  <c:v>7.0000000000000001E-3</c:v>
                </c:pt>
                <c:pt idx="7">
                  <c:v>6.0000000000000001E-3</c:v>
                </c:pt>
                <c:pt idx="10">
                  <c:v>0.03</c:v>
                </c:pt>
                <c:pt idx="11">
                  <c:v>8.0000000000000002E-3</c:v>
                </c:pt>
                <c:pt idx="13">
                  <c:v>1.6E-2</c:v>
                </c:pt>
              </c:numCache>
            </c:numRef>
          </c:val>
        </c:ser>
        <c:ser>
          <c:idx val="5"/>
          <c:order val="5"/>
          <c:tx>
            <c:strRef>
              <c:f>Hoja1!$G$1</c:f>
              <c:strCache>
                <c:ptCount val="1"/>
                <c:pt idx="0">
                  <c:v>Soy joven aún / De momento no</c:v>
                </c:pt>
              </c:strCache>
            </c:strRef>
          </c:tx>
          <c:spPr>
            <a:solidFill>
              <a:schemeClr val="accent1">
                <a:lumMod val="50000"/>
              </a:schemeClr>
            </a:solidFill>
            <a:ln w="19050">
              <a:solidFill>
                <a:schemeClr val="lt1"/>
              </a:solidFill>
            </a:ln>
            <a:effectLst/>
          </c:spPr>
          <c:invertIfNegative val="0"/>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Hoja1!$G$2:$G$18</c:f>
              <c:numCache>
                <c:formatCode>General</c:formatCode>
                <c:ptCount val="17"/>
                <c:pt idx="0" formatCode="0.0%">
                  <c:v>6.0000000000000001E-3</c:v>
                </c:pt>
                <c:pt idx="2" formatCode="0.0%">
                  <c:v>8.9999999999999993E-3</c:v>
                </c:pt>
                <c:pt idx="6" formatCode="0.0%">
                  <c:v>7.0000000000000001E-3</c:v>
                </c:pt>
                <c:pt idx="8" formatCode="0.0%">
                  <c:v>1.7999999999999999E-2</c:v>
                </c:pt>
                <c:pt idx="9" formatCode="0.0%">
                  <c:v>4.0000000000000001E-3</c:v>
                </c:pt>
                <c:pt idx="10" formatCode="0.0%">
                  <c:v>8.0000000000000002E-3</c:v>
                </c:pt>
                <c:pt idx="11" formatCode="0.0%">
                  <c:v>3.1E-2</c:v>
                </c:pt>
                <c:pt idx="12" formatCode="0.0%">
                  <c:v>6.0000000000000001E-3</c:v>
                </c:pt>
                <c:pt idx="13" formatCode="0.0%">
                  <c:v>7.0000000000000001E-3</c:v>
                </c:pt>
                <c:pt idx="15" formatCode="0.0%">
                  <c:v>0.02</c:v>
                </c:pt>
              </c:numCache>
            </c:numRef>
          </c:val>
        </c:ser>
        <c:ser>
          <c:idx val="6"/>
          <c:order val="6"/>
          <c:tx>
            <c:strRef>
              <c:f>Hoja1!$H$1</c:f>
              <c:strCache>
                <c:ptCount val="1"/>
                <c:pt idx="0">
                  <c:v>Ahorro para otras cosas, no para la jubilación</c:v>
                </c:pt>
              </c:strCache>
            </c:strRef>
          </c:tx>
          <c:spPr>
            <a:solidFill>
              <a:schemeClr val="accent1">
                <a:lumMod val="60000"/>
              </a:schemeClr>
            </a:solidFill>
            <a:ln w="19050">
              <a:solidFill>
                <a:schemeClr val="lt1"/>
              </a:solidFill>
            </a:ln>
            <a:effectLst/>
          </c:spPr>
          <c:invertIfNegative val="0"/>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Hoja1!$H$2:$H$18</c:f>
              <c:numCache>
                <c:formatCode>0.0%</c:formatCode>
                <c:ptCount val="17"/>
                <c:pt idx="0">
                  <c:v>1.2999999999999999E-2</c:v>
                </c:pt>
                <c:pt idx="1">
                  <c:v>0.02</c:v>
                </c:pt>
                <c:pt idx="2">
                  <c:v>1.4E-2</c:v>
                </c:pt>
                <c:pt idx="5">
                  <c:v>8.9999999999999993E-3</c:v>
                </c:pt>
                <c:pt idx="6">
                  <c:v>0.01</c:v>
                </c:pt>
                <c:pt idx="7">
                  <c:v>6.0000000000000001E-3</c:v>
                </c:pt>
                <c:pt idx="8">
                  <c:v>0.01</c:v>
                </c:pt>
                <c:pt idx="10">
                  <c:v>7.0000000000000001E-3</c:v>
                </c:pt>
                <c:pt idx="11">
                  <c:v>1.0999999999999999E-2</c:v>
                </c:pt>
                <c:pt idx="12">
                  <c:v>1.6E-2</c:v>
                </c:pt>
                <c:pt idx="14">
                  <c:v>8.0000000000000002E-3</c:v>
                </c:pt>
                <c:pt idx="16">
                  <c:v>0.02</c:v>
                </c:pt>
              </c:numCache>
            </c:numRef>
          </c:val>
        </c:ser>
        <c:ser>
          <c:idx val="7"/>
          <c:order val="7"/>
          <c:tx>
            <c:strRef>
              <c:f>Hoja1!$I$1</c:f>
              <c:strCache>
                <c:ptCount val="1"/>
                <c:pt idx="0">
                  <c:v>No lo sé o prefiero no contestar</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Hoja1!$I$2:$I$18</c:f>
              <c:numCache>
                <c:formatCode>0.0%</c:formatCode>
                <c:ptCount val="17"/>
                <c:pt idx="0">
                  <c:v>0.10199999999999999</c:v>
                </c:pt>
                <c:pt idx="1">
                  <c:v>2.1999999999999999E-2</c:v>
                </c:pt>
                <c:pt idx="2">
                  <c:v>0.14199999999999999</c:v>
                </c:pt>
                <c:pt idx="3">
                  <c:v>0.28199999999999997</c:v>
                </c:pt>
                <c:pt idx="4">
                  <c:v>8.4000000000000005E-2</c:v>
                </c:pt>
                <c:pt idx="5">
                  <c:v>4.5999999999999999E-2</c:v>
                </c:pt>
                <c:pt idx="6">
                  <c:v>0.155</c:v>
                </c:pt>
                <c:pt idx="7">
                  <c:v>5.6000000000000001E-2</c:v>
                </c:pt>
                <c:pt idx="8">
                  <c:v>7.0000000000000007E-2</c:v>
                </c:pt>
                <c:pt idx="9">
                  <c:v>4.8000000000000001E-2</c:v>
                </c:pt>
                <c:pt idx="10">
                  <c:v>7.0000000000000007E-2</c:v>
                </c:pt>
                <c:pt idx="11">
                  <c:v>0.09</c:v>
                </c:pt>
                <c:pt idx="12">
                  <c:v>5.0999999999999997E-2</c:v>
                </c:pt>
                <c:pt idx="13">
                  <c:v>2.3E-2</c:v>
                </c:pt>
                <c:pt idx="14">
                  <c:v>9.1999999999999998E-2</c:v>
                </c:pt>
                <c:pt idx="15">
                  <c:v>0.107</c:v>
                </c:pt>
                <c:pt idx="16">
                  <c:v>6.4000000000000001E-2</c:v>
                </c:pt>
              </c:numCache>
            </c:numRef>
          </c:val>
        </c:ser>
        <c:dLbls>
          <c:showLegendKey val="0"/>
          <c:showVal val="0"/>
          <c:showCatName val="0"/>
          <c:showSerName val="0"/>
          <c:showPercent val="0"/>
          <c:showBubbleSize val="0"/>
        </c:dLbls>
        <c:gapWidth val="40"/>
        <c:overlap val="100"/>
        <c:axId val="221125728"/>
        <c:axId val="221121416"/>
      </c:barChart>
      <c:valAx>
        <c:axId val="221121416"/>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21125728"/>
        <c:crosses val="autoZero"/>
        <c:crossBetween val="between"/>
      </c:valAx>
      <c:catAx>
        <c:axId val="221125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1121416"/>
        <c:crosses val="autoZero"/>
        <c:auto val="1"/>
        <c:lblAlgn val="ctr"/>
        <c:lblOffset val="100"/>
        <c:noMultiLvlLbl val="0"/>
      </c:catAx>
      <c:spPr>
        <a:noFill/>
        <a:ln>
          <a:noFill/>
        </a:ln>
        <a:effectLst/>
      </c:spPr>
    </c:plotArea>
    <c:legend>
      <c:legendPos val="t"/>
      <c:layout>
        <c:manualLayout>
          <c:xMode val="edge"/>
          <c:yMode val="edge"/>
          <c:x val="0"/>
          <c:y val="1.5104168215240344E-2"/>
          <c:w val="0.98834866422298817"/>
          <c:h val="7.6272594264567617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792072120221929E-2"/>
          <c:y val="0.17812498904250806"/>
          <c:w val="0.36916678482570842"/>
          <c:h val="0.65636603983968744"/>
        </c:manualLayout>
      </c:layout>
      <c:barChart>
        <c:barDir val="col"/>
        <c:grouping val="percentStacked"/>
        <c:varyColors val="0"/>
        <c:ser>
          <c:idx val="0"/>
          <c:order val="0"/>
          <c:tx>
            <c:strRef>
              <c:f>Hoja1!$B$1</c:f>
              <c:strCache>
                <c:ptCount val="1"/>
                <c:pt idx="0">
                  <c:v>Sí</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Hoja1!$B$2:$B$3</c:f>
              <c:numCache>
                <c:formatCode>0.0%</c:formatCode>
                <c:ptCount val="2"/>
                <c:pt idx="0">
                  <c:v>0.42599999999999999</c:v>
                </c:pt>
                <c:pt idx="1">
                  <c:v>0.439</c:v>
                </c:pt>
              </c:numCache>
            </c:numRef>
          </c:val>
        </c:ser>
        <c:ser>
          <c:idx val="1"/>
          <c:order val="1"/>
          <c:tx>
            <c:strRef>
              <c:f>Hoja1!$C$1</c:f>
              <c:strCache>
                <c:ptCount val="1"/>
                <c:pt idx="0">
                  <c:v>No</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Hoja1!$C$2:$C$3</c:f>
              <c:numCache>
                <c:formatCode>0.0%</c:formatCode>
                <c:ptCount val="2"/>
                <c:pt idx="0">
                  <c:v>0.255</c:v>
                </c:pt>
                <c:pt idx="1">
                  <c:v>0.20300000000000001</c:v>
                </c:pt>
              </c:numCache>
            </c:numRef>
          </c:val>
        </c:ser>
        <c:ser>
          <c:idx val="2"/>
          <c:order val="2"/>
          <c:tx>
            <c:strRef>
              <c:f>Hoja1!$D$1</c:f>
              <c:strCache>
                <c:ptCount val="1"/>
                <c:pt idx="0">
                  <c:v>No lo sé</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Hoja1!$D$2:$D$3</c:f>
              <c:numCache>
                <c:formatCode>0.0%</c:formatCode>
                <c:ptCount val="2"/>
                <c:pt idx="0">
                  <c:v>0.31900000000000001</c:v>
                </c:pt>
                <c:pt idx="1">
                  <c:v>0.35799999999999998</c:v>
                </c:pt>
              </c:numCache>
            </c:numRef>
          </c:val>
        </c:ser>
        <c:dLbls>
          <c:showLegendKey val="0"/>
          <c:showVal val="0"/>
          <c:showCatName val="0"/>
          <c:showSerName val="0"/>
          <c:showPercent val="0"/>
          <c:showBubbleSize val="0"/>
        </c:dLbls>
        <c:gapWidth val="120"/>
        <c:overlap val="100"/>
        <c:axId val="224272288"/>
        <c:axId val="224270720"/>
      </c:barChart>
      <c:catAx>
        <c:axId val="22427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4270720"/>
        <c:crosses val="autoZero"/>
        <c:auto val="1"/>
        <c:lblAlgn val="ctr"/>
        <c:lblOffset val="100"/>
        <c:noMultiLvlLbl val="0"/>
      </c:catAx>
      <c:valAx>
        <c:axId val="224270720"/>
        <c:scaling>
          <c:orientation val="minMax"/>
          <c:max val="1"/>
        </c:scaling>
        <c:delete val="1"/>
        <c:axPos val="l"/>
        <c:numFmt formatCode="0%" sourceLinked="1"/>
        <c:majorTickMark val="none"/>
        <c:minorTickMark val="none"/>
        <c:tickLblPos val="nextTo"/>
        <c:crossAx val="224272288"/>
        <c:crosses val="autoZero"/>
        <c:crossBetween val="between"/>
      </c:valAx>
      <c:spPr>
        <a:noFill/>
        <a:ln>
          <a:noFill/>
        </a:ln>
        <a:effectLst/>
      </c:spPr>
    </c:plotArea>
    <c:legend>
      <c:legendPos val="t"/>
      <c:layout>
        <c:manualLayout>
          <c:xMode val="edge"/>
          <c:yMode val="edge"/>
          <c:x val="0.11495659119899379"/>
          <c:y val="9.3749994232898981E-2"/>
          <c:w val="0.15163246140286835"/>
          <c:h val="4.715015704046770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rgbClr val="C00000"/>
            </a:solidFill>
            <a:ln>
              <a:noFill/>
            </a:ln>
            <a:effectLst>
              <a:outerShdw blurRad="50800" dist="38100" algn="l" rotWithShape="0">
                <a:prstClr val="black">
                  <a:alpha val="40000"/>
                </a:prstClr>
              </a:outerShdw>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Sin estudios</c:v>
                </c:pt>
                <c:pt idx="1">
                  <c:v>Elementales / Primarios</c:v>
                </c:pt>
                <c:pt idx="2">
                  <c:v>Bachiller elemental / EGB</c:v>
                </c:pt>
                <c:pt idx="3">
                  <c:v>Bachiller superior / BUP / FP</c:v>
                </c:pt>
                <c:pt idx="4">
                  <c:v>Universitario incompleto</c:v>
                </c:pt>
                <c:pt idx="5">
                  <c:v>Universitario grado medio</c:v>
                </c:pt>
                <c:pt idx="6">
                  <c:v>Universitario grado superior</c:v>
                </c:pt>
                <c:pt idx="7">
                  <c:v>Post-Grado</c:v>
                </c:pt>
                <c:pt idx="8">
                  <c:v>No lo sé o prefiero no contestar</c:v>
                </c:pt>
              </c:strCache>
            </c:strRef>
          </c:cat>
          <c:val>
            <c:numRef>
              <c:f>Hoja1!$B$2:$B$10</c:f>
              <c:numCache>
                <c:formatCode>0.0%</c:formatCode>
                <c:ptCount val="9"/>
                <c:pt idx="0">
                  <c:v>0.05</c:v>
                </c:pt>
                <c:pt idx="1">
                  <c:v>0.13200000000000001</c:v>
                </c:pt>
                <c:pt idx="2">
                  <c:v>0.186</c:v>
                </c:pt>
                <c:pt idx="3">
                  <c:v>0.23200000000000001</c:v>
                </c:pt>
                <c:pt idx="4">
                  <c:v>5.0999999999999997E-2</c:v>
                </c:pt>
                <c:pt idx="5">
                  <c:v>0.125</c:v>
                </c:pt>
                <c:pt idx="6">
                  <c:v>0.155</c:v>
                </c:pt>
                <c:pt idx="7">
                  <c:v>6.8000000000000005E-2</c:v>
                </c:pt>
                <c:pt idx="8">
                  <c:v>1E-3</c:v>
                </c:pt>
              </c:numCache>
            </c:numRef>
          </c:val>
        </c:ser>
        <c:dLbls>
          <c:showLegendKey val="0"/>
          <c:showVal val="0"/>
          <c:showCatName val="0"/>
          <c:showSerName val="0"/>
          <c:showPercent val="0"/>
          <c:showBubbleSize val="0"/>
        </c:dLbls>
        <c:gapWidth val="80"/>
        <c:overlap val="-10"/>
        <c:axId val="98104224"/>
        <c:axId val="98103048"/>
      </c:barChart>
      <c:catAx>
        <c:axId val="9810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98103048"/>
        <c:crosses val="autoZero"/>
        <c:auto val="1"/>
        <c:lblAlgn val="ctr"/>
        <c:lblOffset val="100"/>
        <c:noMultiLvlLbl val="0"/>
      </c:catAx>
      <c:valAx>
        <c:axId val="98103048"/>
        <c:scaling>
          <c:orientation val="minMax"/>
          <c:max val="1"/>
        </c:scaling>
        <c:delete val="1"/>
        <c:axPos val="l"/>
        <c:numFmt formatCode="0.0%" sourceLinked="0"/>
        <c:majorTickMark val="none"/>
        <c:minorTickMark val="none"/>
        <c:tickLblPos val="nextTo"/>
        <c:crossAx val="98104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792072120221929E-2"/>
          <c:y val="0.17812498904250806"/>
          <c:w val="0.6979380740042872"/>
          <c:h val="0.65636603983968744"/>
        </c:manualLayout>
      </c:layout>
      <c:barChart>
        <c:barDir val="col"/>
        <c:grouping val="percentStacked"/>
        <c:varyColors val="0"/>
        <c:ser>
          <c:idx val="0"/>
          <c:order val="0"/>
          <c:tx>
            <c:strRef>
              <c:f>Hoja1!$B$1</c:f>
              <c:strCache>
                <c:ptCount val="1"/>
                <c:pt idx="0">
                  <c:v>Sí</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18-29 años</c:v>
                </c:pt>
                <c:pt idx="1">
                  <c:v>30-45 años</c:v>
                </c:pt>
                <c:pt idx="2">
                  <c:v>46-60 años</c:v>
                </c:pt>
              </c:strCache>
            </c:strRef>
          </c:cat>
          <c:val>
            <c:numRef>
              <c:f>Hoja1!$B$2:$B$4</c:f>
              <c:numCache>
                <c:formatCode>0.0%</c:formatCode>
                <c:ptCount val="3"/>
                <c:pt idx="0">
                  <c:v>0.52100000000000002</c:v>
                </c:pt>
                <c:pt idx="1">
                  <c:v>0.432</c:v>
                </c:pt>
                <c:pt idx="2">
                  <c:v>0.38200000000000001</c:v>
                </c:pt>
              </c:numCache>
            </c:numRef>
          </c:val>
        </c:ser>
        <c:ser>
          <c:idx val="1"/>
          <c:order val="1"/>
          <c:tx>
            <c:strRef>
              <c:f>Hoja1!$C$1</c:f>
              <c:strCache>
                <c:ptCount val="1"/>
                <c:pt idx="0">
                  <c:v>No</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18-29 años</c:v>
                </c:pt>
                <c:pt idx="1">
                  <c:v>30-45 años</c:v>
                </c:pt>
                <c:pt idx="2">
                  <c:v>46-60 años</c:v>
                </c:pt>
              </c:strCache>
            </c:strRef>
          </c:cat>
          <c:val>
            <c:numRef>
              <c:f>Hoja1!$C$2:$C$4</c:f>
              <c:numCache>
                <c:formatCode>0.0%</c:formatCode>
                <c:ptCount val="3"/>
                <c:pt idx="0">
                  <c:v>0.16500000000000001</c:v>
                </c:pt>
                <c:pt idx="1">
                  <c:v>0.219</c:v>
                </c:pt>
                <c:pt idx="2">
                  <c:v>0.27800000000000002</c:v>
                </c:pt>
              </c:numCache>
            </c:numRef>
          </c:val>
        </c:ser>
        <c:ser>
          <c:idx val="2"/>
          <c:order val="2"/>
          <c:tx>
            <c:strRef>
              <c:f>Hoja1!$D$1</c:f>
              <c:strCache>
                <c:ptCount val="1"/>
                <c:pt idx="0">
                  <c:v>No lo sé</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18-29 años</c:v>
                </c:pt>
                <c:pt idx="1">
                  <c:v>30-45 años</c:v>
                </c:pt>
                <c:pt idx="2">
                  <c:v>46-60 años</c:v>
                </c:pt>
              </c:strCache>
            </c:strRef>
          </c:cat>
          <c:val>
            <c:numRef>
              <c:f>Hoja1!$D$2:$D$4</c:f>
              <c:numCache>
                <c:formatCode>0.0%</c:formatCode>
                <c:ptCount val="3"/>
                <c:pt idx="0">
                  <c:v>0.314</c:v>
                </c:pt>
                <c:pt idx="1">
                  <c:v>0.34899999999999998</c:v>
                </c:pt>
                <c:pt idx="2">
                  <c:v>0.34100000000000003</c:v>
                </c:pt>
              </c:numCache>
            </c:numRef>
          </c:val>
        </c:ser>
        <c:dLbls>
          <c:showLegendKey val="0"/>
          <c:showVal val="0"/>
          <c:showCatName val="0"/>
          <c:showSerName val="0"/>
          <c:showPercent val="0"/>
          <c:showBubbleSize val="0"/>
        </c:dLbls>
        <c:gapWidth val="120"/>
        <c:overlap val="100"/>
        <c:axId val="224271112"/>
        <c:axId val="224269152"/>
      </c:barChart>
      <c:catAx>
        <c:axId val="224271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4269152"/>
        <c:crosses val="autoZero"/>
        <c:auto val="1"/>
        <c:lblAlgn val="ctr"/>
        <c:lblOffset val="100"/>
        <c:noMultiLvlLbl val="0"/>
      </c:catAx>
      <c:valAx>
        <c:axId val="224269152"/>
        <c:scaling>
          <c:orientation val="minMax"/>
          <c:max val="1"/>
        </c:scaling>
        <c:delete val="1"/>
        <c:axPos val="l"/>
        <c:numFmt formatCode="0%" sourceLinked="1"/>
        <c:majorTickMark val="none"/>
        <c:minorTickMark val="none"/>
        <c:tickLblPos val="nextTo"/>
        <c:crossAx val="224271112"/>
        <c:crosses val="autoZero"/>
        <c:crossBetween val="between"/>
      </c:valAx>
      <c:spPr>
        <a:noFill/>
        <a:ln>
          <a:noFill/>
        </a:ln>
        <a:effectLst/>
      </c:spPr>
    </c:plotArea>
    <c:legend>
      <c:legendPos val="t"/>
      <c:layout>
        <c:manualLayout>
          <c:xMode val="edge"/>
          <c:yMode val="edge"/>
          <c:x val="0.32029444900175513"/>
          <c:y val="0.1007812438003664"/>
          <c:w val="0.15163246140286835"/>
          <c:h val="4.715015704046770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Hoja1!$B$1</c:f>
              <c:strCache>
                <c:ptCount val="1"/>
                <c:pt idx="0">
                  <c:v>Sí</c:v>
                </c:pt>
              </c:strCache>
            </c:strRef>
          </c:tx>
          <c:spPr>
            <a:solidFill>
              <a:srgbClr val="92D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Hoja1!$B$2:$B$18</c:f>
              <c:numCache>
                <c:formatCode>0.0%</c:formatCode>
                <c:ptCount val="17"/>
                <c:pt idx="0">
                  <c:v>0.376</c:v>
                </c:pt>
                <c:pt idx="1">
                  <c:v>0.312</c:v>
                </c:pt>
                <c:pt idx="2">
                  <c:v>0.39700000000000002</c:v>
                </c:pt>
                <c:pt idx="3">
                  <c:v>0.56399999999999995</c:v>
                </c:pt>
                <c:pt idx="4">
                  <c:v>0.505</c:v>
                </c:pt>
                <c:pt idx="5">
                  <c:v>0.48299999999999998</c:v>
                </c:pt>
                <c:pt idx="6">
                  <c:v>0.44600000000000001</c:v>
                </c:pt>
                <c:pt idx="7">
                  <c:v>0.42299999999999999</c:v>
                </c:pt>
                <c:pt idx="8">
                  <c:v>0.46700000000000003</c:v>
                </c:pt>
                <c:pt idx="9">
                  <c:v>0.36199999999999999</c:v>
                </c:pt>
                <c:pt idx="10">
                  <c:v>0.50800000000000001</c:v>
                </c:pt>
                <c:pt idx="11">
                  <c:v>0.47699999999999998</c:v>
                </c:pt>
                <c:pt idx="12">
                  <c:v>0.47</c:v>
                </c:pt>
                <c:pt idx="13">
                  <c:v>0.49299999999999999</c:v>
                </c:pt>
                <c:pt idx="14">
                  <c:v>0.38100000000000001</c:v>
                </c:pt>
                <c:pt idx="15">
                  <c:v>0.38900000000000001</c:v>
                </c:pt>
                <c:pt idx="16">
                  <c:v>0.41699999999999998</c:v>
                </c:pt>
              </c:numCache>
            </c:numRef>
          </c:val>
        </c:ser>
        <c:ser>
          <c:idx val="1"/>
          <c:order val="1"/>
          <c:tx>
            <c:strRef>
              <c:f>Hoja1!$C$1</c:f>
              <c:strCache>
                <c:ptCount val="1"/>
                <c:pt idx="0">
                  <c:v>No</c:v>
                </c:pt>
              </c:strCache>
            </c:strRef>
          </c:tx>
          <c:spPr>
            <a:solidFill>
              <a:srgbClr val="FF5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Hoja1!$C$2:$C$18</c:f>
              <c:numCache>
                <c:formatCode>0.0%</c:formatCode>
                <c:ptCount val="17"/>
                <c:pt idx="0">
                  <c:v>0.28000000000000003</c:v>
                </c:pt>
                <c:pt idx="1">
                  <c:v>0.374</c:v>
                </c:pt>
                <c:pt idx="2">
                  <c:v>0.17699999999999999</c:v>
                </c:pt>
                <c:pt idx="3">
                  <c:v>0.251</c:v>
                </c:pt>
                <c:pt idx="4">
                  <c:v>0.14099999999999999</c:v>
                </c:pt>
                <c:pt idx="5">
                  <c:v>0.122</c:v>
                </c:pt>
                <c:pt idx="6">
                  <c:v>0.17199999999999999</c:v>
                </c:pt>
                <c:pt idx="7">
                  <c:v>0.28299999999999997</c:v>
                </c:pt>
                <c:pt idx="8">
                  <c:v>0.20899999999999999</c:v>
                </c:pt>
                <c:pt idx="9">
                  <c:v>0.23200000000000001</c:v>
                </c:pt>
                <c:pt idx="10">
                  <c:v>0.159</c:v>
                </c:pt>
                <c:pt idx="11">
                  <c:v>0.23400000000000001</c:v>
                </c:pt>
                <c:pt idx="12">
                  <c:v>0.214</c:v>
                </c:pt>
                <c:pt idx="13">
                  <c:v>0.17399999999999999</c:v>
                </c:pt>
                <c:pt idx="14">
                  <c:v>0.32100000000000001</c:v>
                </c:pt>
                <c:pt idx="15">
                  <c:v>0.24399999999999999</c:v>
                </c:pt>
                <c:pt idx="16">
                  <c:v>0.19800000000000001</c:v>
                </c:pt>
              </c:numCache>
            </c:numRef>
          </c:val>
        </c:ser>
        <c:ser>
          <c:idx val="2"/>
          <c:order val="2"/>
          <c:tx>
            <c:strRef>
              <c:f>Hoja1!$D$1</c:f>
              <c:strCache>
                <c:ptCount val="1"/>
                <c:pt idx="0">
                  <c:v>No lo sé</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Hoja1!$D$2:$D$18</c:f>
              <c:numCache>
                <c:formatCode>0.0%</c:formatCode>
                <c:ptCount val="17"/>
                <c:pt idx="0">
                  <c:v>0.34399999999999997</c:v>
                </c:pt>
                <c:pt idx="1">
                  <c:v>0.315</c:v>
                </c:pt>
                <c:pt idx="2">
                  <c:v>0.42499999999999999</c:v>
                </c:pt>
                <c:pt idx="3">
                  <c:v>0.185</c:v>
                </c:pt>
                <c:pt idx="4">
                  <c:v>0.35399999999999998</c:v>
                </c:pt>
                <c:pt idx="5">
                  <c:v>0.39600000000000002</c:v>
                </c:pt>
                <c:pt idx="6">
                  <c:v>0.38200000000000001</c:v>
                </c:pt>
                <c:pt idx="7">
                  <c:v>0.29399999999999998</c:v>
                </c:pt>
                <c:pt idx="8">
                  <c:v>0.32400000000000001</c:v>
                </c:pt>
                <c:pt idx="9">
                  <c:v>0.40500000000000003</c:v>
                </c:pt>
                <c:pt idx="10">
                  <c:v>0.33300000000000002</c:v>
                </c:pt>
                <c:pt idx="11">
                  <c:v>0.28899999999999998</c:v>
                </c:pt>
                <c:pt idx="12">
                  <c:v>0.317</c:v>
                </c:pt>
                <c:pt idx="13">
                  <c:v>0.33400000000000002</c:v>
                </c:pt>
                <c:pt idx="14">
                  <c:v>0.29899999999999999</c:v>
                </c:pt>
                <c:pt idx="15">
                  <c:v>0.36699999999999999</c:v>
                </c:pt>
                <c:pt idx="16">
                  <c:v>0.38600000000000001</c:v>
                </c:pt>
              </c:numCache>
            </c:numRef>
          </c:val>
        </c:ser>
        <c:dLbls>
          <c:showLegendKey val="0"/>
          <c:showVal val="0"/>
          <c:showCatName val="0"/>
          <c:showSerName val="0"/>
          <c:showPercent val="0"/>
          <c:showBubbleSize val="0"/>
        </c:dLbls>
        <c:gapWidth val="40"/>
        <c:overlap val="100"/>
        <c:axId val="224271504"/>
        <c:axId val="224270328"/>
      </c:barChart>
      <c:valAx>
        <c:axId val="2242703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4271504"/>
        <c:crosses val="autoZero"/>
        <c:crossBetween val="between"/>
      </c:valAx>
      <c:catAx>
        <c:axId val="2242715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4270328"/>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792072120221929E-2"/>
          <c:y val="0.17812498904250806"/>
          <c:w val="0.36916678482570842"/>
          <c:h val="0.65636603983968744"/>
        </c:manualLayout>
      </c:layout>
      <c:barChart>
        <c:barDir val="col"/>
        <c:grouping val="percentStacked"/>
        <c:varyColors val="0"/>
        <c:ser>
          <c:idx val="0"/>
          <c:order val="0"/>
          <c:tx>
            <c:strRef>
              <c:f>Hoja1!$B$1</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Hoja1!$B$2:$B$3</c:f>
              <c:numCache>
                <c:formatCode>0.0%</c:formatCode>
                <c:ptCount val="2"/>
                <c:pt idx="0">
                  <c:v>7.4999999999999997E-2</c:v>
                </c:pt>
                <c:pt idx="1">
                  <c:v>7.2999999999999995E-2</c:v>
                </c:pt>
              </c:numCache>
            </c:numRef>
          </c:val>
        </c:ser>
        <c:ser>
          <c:idx val="1"/>
          <c:order val="1"/>
          <c:tx>
            <c:strRef>
              <c:f>Hoja1!$C$1</c:f>
              <c:strCache>
                <c:ptCount val="1"/>
                <c:pt idx="0">
                  <c:v>3%</c:v>
                </c:pt>
              </c:strCache>
            </c:strRef>
          </c:tx>
          <c:spPr>
            <a:solidFill>
              <a:schemeClr val="accent2">
                <a:lumMod val="75000"/>
              </a:schemeClr>
            </a:solidFill>
            <a:ln>
              <a:noFill/>
            </a:ln>
            <a:effectLst/>
          </c:spPr>
          <c:invertIfNegative val="0"/>
          <c:dPt>
            <c:idx val="0"/>
            <c:invertIfNegative val="0"/>
            <c:bubble3D val="0"/>
            <c:spPr>
              <a:solidFill>
                <a:schemeClr val="accent2"/>
              </a:solidFill>
              <a:ln>
                <a:noFill/>
              </a:ln>
              <a:effectLst/>
            </c:spPr>
          </c:dPt>
          <c:dPt>
            <c:idx val="1"/>
            <c:invertIfNegative val="0"/>
            <c:bubble3D val="0"/>
            <c:spPr>
              <a:solidFill>
                <a:schemeClr val="accent2"/>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Hoja1!$C$2:$C$3</c:f>
              <c:numCache>
                <c:formatCode>0.0%</c:formatCode>
                <c:ptCount val="2"/>
                <c:pt idx="0">
                  <c:v>0.23200000000000001</c:v>
                </c:pt>
                <c:pt idx="1">
                  <c:v>0.248</c:v>
                </c:pt>
              </c:numCache>
            </c:numRef>
          </c:val>
        </c:ser>
        <c:ser>
          <c:idx val="2"/>
          <c:order val="2"/>
          <c:tx>
            <c:strRef>
              <c:f>Hoja1!$D$1</c:f>
              <c:strCache>
                <c:ptCount val="1"/>
                <c:pt idx="0">
                  <c:v>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Hoja1!$D$2:$D$3</c:f>
              <c:numCache>
                <c:formatCode>0.0%</c:formatCode>
                <c:ptCount val="2"/>
                <c:pt idx="0">
                  <c:v>0.32100000000000001</c:v>
                </c:pt>
                <c:pt idx="1">
                  <c:v>0.307</c:v>
                </c:pt>
              </c:numCache>
            </c:numRef>
          </c:val>
        </c:ser>
        <c:ser>
          <c:idx val="3"/>
          <c:order val="3"/>
          <c:tx>
            <c:strRef>
              <c:f>Hoja1!$E$1</c:f>
              <c:strCache>
                <c:ptCount val="1"/>
                <c:pt idx="0">
                  <c:v>Más del 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Hoja1!$E$2:$E$3</c:f>
              <c:numCache>
                <c:formatCode>0.0%</c:formatCode>
                <c:ptCount val="2"/>
                <c:pt idx="0">
                  <c:v>0.221</c:v>
                </c:pt>
                <c:pt idx="1">
                  <c:v>0.19400000000000001</c:v>
                </c:pt>
              </c:numCache>
            </c:numRef>
          </c:val>
        </c:ser>
        <c:ser>
          <c:idx val="4"/>
          <c:order val="4"/>
          <c:tx>
            <c:strRef>
              <c:f>Hoja1!$F$1</c:f>
              <c:strCache>
                <c:ptCount val="1"/>
                <c:pt idx="0">
                  <c:v>No lo sé o prefiero no contestar</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Hoja1!$F$2:$F$3</c:f>
              <c:numCache>
                <c:formatCode>0.0%</c:formatCode>
                <c:ptCount val="2"/>
                <c:pt idx="0">
                  <c:v>0.151</c:v>
                </c:pt>
                <c:pt idx="1">
                  <c:v>0.17799999999999999</c:v>
                </c:pt>
              </c:numCache>
            </c:numRef>
          </c:val>
        </c:ser>
        <c:dLbls>
          <c:showLegendKey val="0"/>
          <c:showVal val="0"/>
          <c:showCatName val="0"/>
          <c:showSerName val="0"/>
          <c:showPercent val="0"/>
          <c:showBubbleSize val="0"/>
        </c:dLbls>
        <c:gapWidth val="150"/>
        <c:overlap val="100"/>
        <c:axId val="172740712"/>
        <c:axId val="172738360"/>
      </c:barChart>
      <c:catAx>
        <c:axId val="172740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72738360"/>
        <c:crosses val="autoZero"/>
        <c:auto val="1"/>
        <c:lblAlgn val="ctr"/>
        <c:lblOffset val="100"/>
        <c:noMultiLvlLbl val="0"/>
      </c:catAx>
      <c:valAx>
        <c:axId val="172738360"/>
        <c:scaling>
          <c:orientation val="minMax"/>
          <c:max val="1"/>
        </c:scaling>
        <c:delete val="1"/>
        <c:axPos val="l"/>
        <c:numFmt formatCode="0%" sourceLinked="1"/>
        <c:majorTickMark val="none"/>
        <c:minorTickMark val="none"/>
        <c:tickLblPos val="nextTo"/>
        <c:crossAx val="172740712"/>
        <c:crosses val="autoZero"/>
        <c:crossBetween val="between"/>
      </c:valAx>
      <c:spPr>
        <a:noFill/>
        <a:ln>
          <a:noFill/>
        </a:ln>
        <a:effectLst/>
      </c:spPr>
    </c:plotArea>
    <c:legend>
      <c:legendPos val="t"/>
      <c:layout>
        <c:manualLayout>
          <c:xMode val="edge"/>
          <c:yMode val="edge"/>
          <c:x val="1.2287662297613093E-2"/>
          <c:y val="7.265624553049671E-2"/>
          <c:w val="0.36426868757535191"/>
          <c:h val="6.824390574286996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792072120221929E-2"/>
          <c:y val="0.17812498904250806"/>
          <c:w val="0.6979380740042872"/>
          <c:h val="0.65636603983968744"/>
        </c:manualLayout>
      </c:layout>
      <c:barChart>
        <c:barDir val="col"/>
        <c:grouping val="percentStacked"/>
        <c:varyColors val="0"/>
        <c:ser>
          <c:idx val="0"/>
          <c:order val="0"/>
          <c:tx>
            <c:strRef>
              <c:f>Hoja1!$B$1</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18-29 años</c:v>
                </c:pt>
                <c:pt idx="1">
                  <c:v>30-45 años</c:v>
                </c:pt>
                <c:pt idx="2">
                  <c:v>46-60 años</c:v>
                </c:pt>
              </c:strCache>
            </c:strRef>
          </c:cat>
          <c:val>
            <c:numRef>
              <c:f>Hoja1!$B$2:$B$4</c:f>
              <c:numCache>
                <c:formatCode>0.0%</c:formatCode>
                <c:ptCount val="3"/>
                <c:pt idx="0">
                  <c:v>8.6999999999999994E-2</c:v>
                </c:pt>
                <c:pt idx="1">
                  <c:v>8.6999999999999994E-2</c:v>
                </c:pt>
                <c:pt idx="2">
                  <c:v>4.7E-2</c:v>
                </c:pt>
              </c:numCache>
            </c:numRef>
          </c:val>
        </c:ser>
        <c:ser>
          <c:idx val="1"/>
          <c:order val="1"/>
          <c:tx>
            <c:strRef>
              <c:f>Hoja1!$C$1</c:f>
              <c:strCache>
                <c:ptCount val="1"/>
                <c:pt idx="0">
                  <c:v>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18-29 años</c:v>
                </c:pt>
                <c:pt idx="1">
                  <c:v>30-45 años</c:v>
                </c:pt>
                <c:pt idx="2">
                  <c:v>46-60 años</c:v>
                </c:pt>
              </c:strCache>
            </c:strRef>
          </c:cat>
          <c:val>
            <c:numRef>
              <c:f>Hoja1!$C$2:$C$4</c:f>
              <c:numCache>
                <c:formatCode>0.0%</c:formatCode>
                <c:ptCount val="3"/>
                <c:pt idx="0">
                  <c:v>0.26200000000000001</c:v>
                </c:pt>
                <c:pt idx="1">
                  <c:v>0.26500000000000001</c:v>
                </c:pt>
                <c:pt idx="2">
                  <c:v>0.19</c:v>
                </c:pt>
              </c:numCache>
            </c:numRef>
          </c:val>
        </c:ser>
        <c:ser>
          <c:idx val="2"/>
          <c:order val="2"/>
          <c:tx>
            <c:strRef>
              <c:f>Hoja1!$D$1</c:f>
              <c:strCache>
                <c:ptCount val="1"/>
                <c:pt idx="0">
                  <c:v>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18-29 años</c:v>
                </c:pt>
                <c:pt idx="1">
                  <c:v>30-45 años</c:v>
                </c:pt>
                <c:pt idx="2">
                  <c:v>46-60 años</c:v>
                </c:pt>
              </c:strCache>
            </c:strRef>
          </c:cat>
          <c:val>
            <c:numRef>
              <c:f>Hoja1!$D$2:$D$4</c:f>
              <c:numCache>
                <c:formatCode>0.0%</c:formatCode>
                <c:ptCount val="3"/>
                <c:pt idx="0">
                  <c:v>0.29399999999999998</c:v>
                </c:pt>
                <c:pt idx="1">
                  <c:v>0.29299999999999998</c:v>
                </c:pt>
                <c:pt idx="2">
                  <c:v>0.35799999999999998</c:v>
                </c:pt>
              </c:numCache>
            </c:numRef>
          </c:val>
        </c:ser>
        <c:ser>
          <c:idx val="3"/>
          <c:order val="3"/>
          <c:tx>
            <c:strRef>
              <c:f>Hoja1!$E$1</c:f>
              <c:strCache>
                <c:ptCount val="1"/>
                <c:pt idx="0">
                  <c:v>Más del 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18-29 años</c:v>
                </c:pt>
                <c:pt idx="1">
                  <c:v>30-45 años</c:v>
                </c:pt>
                <c:pt idx="2">
                  <c:v>46-60 años</c:v>
                </c:pt>
              </c:strCache>
            </c:strRef>
          </c:cat>
          <c:val>
            <c:numRef>
              <c:f>Hoja1!$E$2:$E$4</c:f>
              <c:numCache>
                <c:formatCode>0.0%</c:formatCode>
                <c:ptCount val="3"/>
                <c:pt idx="0">
                  <c:v>0.27800000000000002</c:v>
                </c:pt>
                <c:pt idx="1">
                  <c:v>0.184</c:v>
                </c:pt>
                <c:pt idx="2">
                  <c:v>0.184</c:v>
                </c:pt>
              </c:numCache>
            </c:numRef>
          </c:val>
        </c:ser>
        <c:ser>
          <c:idx val="4"/>
          <c:order val="4"/>
          <c:tx>
            <c:strRef>
              <c:f>Hoja1!$F$1</c:f>
              <c:strCache>
                <c:ptCount val="1"/>
                <c:pt idx="0">
                  <c:v>No lo sé o prefiero no contestar</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18-29 años</c:v>
                </c:pt>
                <c:pt idx="1">
                  <c:v>30-45 años</c:v>
                </c:pt>
                <c:pt idx="2">
                  <c:v>46-60 años</c:v>
                </c:pt>
              </c:strCache>
            </c:strRef>
          </c:cat>
          <c:val>
            <c:numRef>
              <c:f>Hoja1!$F$2:$F$4</c:f>
              <c:numCache>
                <c:formatCode>0.0%</c:formatCode>
                <c:ptCount val="3"/>
                <c:pt idx="0">
                  <c:v>7.9000000000000001E-2</c:v>
                </c:pt>
                <c:pt idx="1">
                  <c:v>0.17199999999999999</c:v>
                </c:pt>
                <c:pt idx="2">
                  <c:v>0.221</c:v>
                </c:pt>
              </c:numCache>
            </c:numRef>
          </c:val>
        </c:ser>
        <c:dLbls>
          <c:showLegendKey val="0"/>
          <c:showVal val="0"/>
          <c:showCatName val="0"/>
          <c:showSerName val="0"/>
          <c:showPercent val="0"/>
          <c:showBubbleSize val="0"/>
        </c:dLbls>
        <c:gapWidth val="120"/>
        <c:overlap val="100"/>
        <c:axId val="172103440"/>
        <c:axId val="221929368"/>
      </c:barChart>
      <c:catAx>
        <c:axId val="17210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1929368"/>
        <c:crosses val="autoZero"/>
        <c:auto val="1"/>
        <c:lblAlgn val="ctr"/>
        <c:lblOffset val="100"/>
        <c:noMultiLvlLbl val="0"/>
      </c:catAx>
      <c:valAx>
        <c:axId val="221929368"/>
        <c:scaling>
          <c:orientation val="minMax"/>
          <c:max val="1"/>
        </c:scaling>
        <c:delete val="1"/>
        <c:axPos val="l"/>
        <c:numFmt formatCode="0%" sourceLinked="1"/>
        <c:majorTickMark val="none"/>
        <c:minorTickMark val="none"/>
        <c:tickLblPos val="nextTo"/>
        <c:crossAx val="172103440"/>
        <c:crosses val="autoZero"/>
        <c:crossBetween val="between"/>
      </c:valAx>
      <c:spPr>
        <a:noFill/>
        <a:ln>
          <a:noFill/>
        </a:ln>
        <a:effectLst/>
      </c:spPr>
    </c:plotArea>
    <c:legend>
      <c:legendPos val="t"/>
      <c:layout>
        <c:manualLayout>
          <c:xMode val="edge"/>
          <c:yMode val="edge"/>
          <c:x val="0.10688150690337957"/>
          <c:y val="7.4999995386319185E-2"/>
          <c:w val="0.49693078671758539"/>
          <c:h val="4.715015704046770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Hoja1!$B$1</c:f>
              <c:strCache>
                <c:ptCount val="1"/>
                <c:pt idx="0">
                  <c:v>1%</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Hoja1!$B$2:$B$18</c:f>
              <c:numCache>
                <c:formatCode>0.0%</c:formatCode>
                <c:ptCount val="17"/>
                <c:pt idx="0">
                  <c:v>9.8000000000000004E-2</c:v>
                </c:pt>
                <c:pt idx="1">
                  <c:v>0.158</c:v>
                </c:pt>
                <c:pt idx="2">
                  <c:v>6.4000000000000001E-2</c:v>
                </c:pt>
                <c:pt idx="3">
                  <c:v>4.9000000000000002E-2</c:v>
                </c:pt>
                <c:pt idx="4">
                  <c:v>6.2E-2</c:v>
                </c:pt>
                <c:pt idx="5">
                  <c:v>0.16</c:v>
                </c:pt>
                <c:pt idx="6">
                  <c:v>4.4999999999999998E-2</c:v>
                </c:pt>
                <c:pt idx="7">
                  <c:v>6.2E-2</c:v>
                </c:pt>
                <c:pt idx="8">
                  <c:v>7.4999999999999997E-2</c:v>
                </c:pt>
                <c:pt idx="9">
                  <c:v>2.1000000000000001E-2</c:v>
                </c:pt>
                <c:pt idx="10">
                  <c:v>3.1E-2</c:v>
                </c:pt>
                <c:pt idx="11">
                  <c:v>0.124</c:v>
                </c:pt>
                <c:pt idx="12">
                  <c:v>6.8000000000000005E-2</c:v>
                </c:pt>
                <c:pt idx="13">
                  <c:v>9.2999999999999999E-2</c:v>
                </c:pt>
                <c:pt idx="14">
                  <c:v>9.1999999999999998E-2</c:v>
                </c:pt>
                <c:pt idx="15">
                  <c:v>6.7000000000000004E-2</c:v>
                </c:pt>
                <c:pt idx="16">
                  <c:v>4.5999999999999999E-2</c:v>
                </c:pt>
              </c:numCache>
            </c:numRef>
          </c:val>
        </c:ser>
        <c:ser>
          <c:idx val="1"/>
          <c:order val="1"/>
          <c:tx>
            <c:strRef>
              <c:f>Hoja1!$C$1</c:f>
              <c:strCache>
                <c:ptCount val="1"/>
                <c:pt idx="0">
                  <c:v>3%</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Hoja1!$C$2:$C$18</c:f>
              <c:numCache>
                <c:formatCode>0.0%</c:formatCode>
                <c:ptCount val="17"/>
                <c:pt idx="0">
                  <c:v>0.23400000000000001</c:v>
                </c:pt>
                <c:pt idx="1">
                  <c:v>0.219</c:v>
                </c:pt>
                <c:pt idx="2">
                  <c:v>0.29399999999999998</c:v>
                </c:pt>
                <c:pt idx="3">
                  <c:v>0.224</c:v>
                </c:pt>
                <c:pt idx="4">
                  <c:v>0.29899999999999999</c:v>
                </c:pt>
                <c:pt idx="5">
                  <c:v>0.252</c:v>
                </c:pt>
                <c:pt idx="6">
                  <c:v>0.18</c:v>
                </c:pt>
                <c:pt idx="7">
                  <c:v>0.17799999999999999</c:v>
                </c:pt>
                <c:pt idx="8">
                  <c:v>0.23200000000000001</c:v>
                </c:pt>
                <c:pt idx="9">
                  <c:v>0.19900000000000001</c:v>
                </c:pt>
                <c:pt idx="10">
                  <c:v>0.54300000000000004</c:v>
                </c:pt>
                <c:pt idx="11">
                  <c:v>0.29199999999999998</c:v>
                </c:pt>
                <c:pt idx="12">
                  <c:v>0.217</c:v>
                </c:pt>
                <c:pt idx="13">
                  <c:v>0.25800000000000001</c:v>
                </c:pt>
                <c:pt idx="14">
                  <c:v>0.17599999999999999</c:v>
                </c:pt>
                <c:pt idx="15">
                  <c:v>0.27500000000000002</c:v>
                </c:pt>
                <c:pt idx="16">
                  <c:v>7.5999999999999998E-2</c:v>
                </c:pt>
              </c:numCache>
            </c:numRef>
          </c:val>
        </c:ser>
        <c:ser>
          <c:idx val="2"/>
          <c:order val="2"/>
          <c:tx>
            <c:strRef>
              <c:f>Hoja1!$D$1</c:f>
              <c:strCache>
                <c:ptCount val="1"/>
                <c:pt idx="0">
                  <c:v>5%</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Hoja1!$D$2:$D$18</c:f>
              <c:numCache>
                <c:formatCode>0.0%</c:formatCode>
                <c:ptCount val="17"/>
                <c:pt idx="0">
                  <c:v>0.29299999999999998</c:v>
                </c:pt>
                <c:pt idx="1">
                  <c:v>0.28599999999999998</c:v>
                </c:pt>
                <c:pt idx="2">
                  <c:v>0.36099999999999999</c:v>
                </c:pt>
                <c:pt idx="3">
                  <c:v>0.214</c:v>
                </c:pt>
                <c:pt idx="4">
                  <c:v>0.29499999999999998</c:v>
                </c:pt>
                <c:pt idx="5">
                  <c:v>0.30299999999999999</c:v>
                </c:pt>
                <c:pt idx="6">
                  <c:v>0.41099999999999998</c:v>
                </c:pt>
                <c:pt idx="7">
                  <c:v>0.36699999999999999</c:v>
                </c:pt>
                <c:pt idx="8">
                  <c:v>0.26100000000000001</c:v>
                </c:pt>
                <c:pt idx="9">
                  <c:v>0.48099999999999998</c:v>
                </c:pt>
                <c:pt idx="10">
                  <c:v>0.25800000000000001</c:v>
                </c:pt>
                <c:pt idx="11">
                  <c:v>0.31</c:v>
                </c:pt>
                <c:pt idx="12">
                  <c:v>0.29399999999999998</c:v>
                </c:pt>
                <c:pt idx="13">
                  <c:v>0.27500000000000002</c:v>
                </c:pt>
                <c:pt idx="14">
                  <c:v>0.35599999999999998</c:v>
                </c:pt>
                <c:pt idx="15">
                  <c:v>0.30599999999999999</c:v>
                </c:pt>
                <c:pt idx="16">
                  <c:v>0.34799999999999998</c:v>
                </c:pt>
              </c:numCache>
            </c:numRef>
          </c:val>
        </c:ser>
        <c:ser>
          <c:idx val="3"/>
          <c:order val="3"/>
          <c:tx>
            <c:strRef>
              <c:f>Hoja1!$E$1</c:f>
              <c:strCache>
                <c:ptCount val="1"/>
                <c:pt idx="0">
                  <c:v>Más del 5%</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Hoja1!$E$2:$E$18</c:f>
              <c:numCache>
                <c:formatCode>0.0%</c:formatCode>
                <c:ptCount val="17"/>
                <c:pt idx="0">
                  <c:v>0.183</c:v>
                </c:pt>
                <c:pt idx="1">
                  <c:v>0.186</c:v>
                </c:pt>
                <c:pt idx="2">
                  <c:v>0.14299999999999999</c:v>
                </c:pt>
                <c:pt idx="3">
                  <c:v>7.3999999999999996E-2</c:v>
                </c:pt>
                <c:pt idx="4">
                  <c:v>0.315</c:v>
                </c:pt>
                <c:pt idx="5">
                  <c:v>0.16600000000000001</c:v>
                </c:pt>
                <c:pt idx="6">
                  <c:v>0.13300000000000001</c:v>
                </c:pt>
                <c:pt idx="7">
                  <c:v>0.23599999999999999</c:v>
                </c:pt>
                <c:pt idx="8">
                  <c:v>0.253</c:v>
                </c:pt>
                <c:pt idx="9">
                  <c:v>0.16200000000000001</c:v>
                </c:pt>
                <c:pt idx="10">
                  <c:v>0.105</c:v>
                </c:pt>
                <c:pt idx="11">
                  <c:v>0.14099999999999999</c:v>
                </c:pt>
                <c:pt idx="12">
                  <c:v>0.28699999999999998</c:v>
                </c:pt>
                <c:pt idx="13">
                  <c:v>0.219</c:v>
                </c:pt>
                <c:pt idx="14">
                  <c:v>0.23300000000000001</c:v>
                </c:pt>
                <c:pt idx="15">
                  <c:v>0.122</c:v>
                </c:pt>
                <c:pt idx="16">
                  <c:v>0.35899999999999999</c:v>
                </c:pt>
              </c:numCache>
            </c:numRef>
          </c:val>
        </c:ser>
        <c:ser>
          <c:idx val="4"/>
          <c:order val="4"/>
          <c:tx>
            <c:strRef>
              <c:f>Hoja1!$F$1</c:f>
              <c:strCache>
                <c:ptCount val="1"/>
                <c:pt idx="0">
                  <c:v>No lo sé o prefiero no contestar</c:v>
                </c:pt>
              </c:strCache>
            </c:strRef>
          </c:tx>
          <c:spPr>
            <a:solidFill>
              <a:srgbClr val="92D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Hoja1!$F$2:$F$18</c:f>
              <c:numCache>
                <c:formatCode>0.0%</c:formatCode>
                <c:ptCount val="17"/>
                <c:pt idx="0">
                  <c:v>0.193</c:v>
                </c:pt>
                <c:pt idx="1">
                  <c:v>0.151</c:v>
                </c:pt>
                <c:pt idx="2">
                  <c:v>0.13800000000000001</c:v>
                </c:pt>
                <c:pt idx="3">
                  <c:v>0.439</c:v>
                </c:pt>
                <c:pt idx="4">
                  <c:v>2.8000000000000001E-2</c:v>
                </c:pt>
                <c:pt idx="5">
                  <c:v>0.11799999999999999</c:v>
                </c:pt>
                <c:pt idx="6">
                  <c:v>0.23</c:v>
                </c:pt>
                <c:pt idx="7">
                  <c:v>0.157</c:v>
                </c:pt>
                <c:pt idx="8">
                  <c:v>0.17899999999999999</c:v>
                </c:pt>
                <c:pt idx="9">
                  <c:v>0.13700000000000001</c:v>
                </c:pt>
                <c:pt idx="10">
                  <c:v>6.3E-2</c:v>
                </c:pt>
                <c:pt idx="11">
                  <c:v>0.13300000000000001</c:v>
                </c:pt>
                <c:pt idx="12">
                  <c:v>0.13300000000000001</c:v>
                </c:pt>
                <c:pt idx="13">
                  <c:v>0.155</c:v>
                </c:pt>
                <c:pt idx="14">
                  <c:v>0.14299999999999999</c:v>
                </c:pt>
                <c:pt idx="15">
                  <c:v>0.23</c:v>
                </c:pt>
                <c:pt idx="16">
                  <c:v>0.17100000000000001</c:v>
                </c:pt>
              </c:numCache>
            </c:numRef>
          </c:val>
        </c:ser>
        <c:dLbls>
          <c:showLegendKey val="0"/>
          <c:showVal val="0"/>
          <c:showCatName val="0"/>
          <c:showSerName val="0"/>
          <c:showPercent val="0"/>
          <c:showBubbleSize val="0"/>
        </c:dLbls>
        <c:gapWidth val="40"/>
        <c:overlap val="100"/>
        <c:axId val="221929760"/>
        <c:axId val="221936032"/>
      </c:barChart>
      <c:valAx>
        <c:axId val="2219360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1929760"/>
        <c:crosses val="autoZero"/>
        <c:crossBetween val="between"/>
      </c:valAx>
      <c:catAx>
        <c:axId val="221929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1936032"/>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Hombre</c:v>
                </c:pt>
              </c:strCache>
            </c:strRef>
          </c:tx>
          <c:spPr>
            <a:solidFill>
              <a:schemeClr val="tx2">
                <a:lumMod val="75000"/>
              </a:schemeClr>
            </a:solidFill>
            <a:ln w="19050">
              <a:solidFill>
                <a:schemeClr val="lt1"/>
              </a:solidFill>
            </a:ln>
            <a:effectLst/>
          </c:spPr>
          <c:invertIfNegative val="0"/>
          <c:dPt>
            <c:idx val="0"/>
            <c:invertIfNegative val="0"/>
            <c:bubble3D val="0"/>
            <c:spPr>
              <a:solidFill>
                <a:schemeClr val="tx2">
                  <a:lumMod val="75000"/>
                </a:schemeClr>
              </a:solidFill>
              <a:ln w="19050">
                <a:solidFill>
                  <a:schemeClr val="lt1"/>
                </a:solidFill>
              </a:ln>
              <a:effectLst/>
            </c:spPr>
          </c:dPt>
          <c:dPt>
            <c:idx val="1"/>
            <c:invertIfNegative val="0"/>
            <c:bubble3D val="0"/>
            <c:spPr>
              <a:solidFill>
                <a:schemeClr val="tx2">
                  <a:lumMod val="75000"/>
                </a:schemeClr>
              </a:solidFill>
              <a:ln w="19050">
                <a:solidFill>
                  <a:schemeClr val="lt1"/>
                </a:solid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Obligatorio</c:v>
                </c:pt>
                <c:pt idx="1">
                  <c:v>Voluntario</c:v>
                </c:pt>
                <c:pt idx="2">
                  <c:v>No lo sé</c:v>
                </c:pt>
              </c:strCache>
            </c:strRef>
          </c:cat>
          <c:val>
            <c:numRef>
              <c:f>Hoja1!$B$2:$B$4</c:f>
              <c:numCache>
                <c:formatCode>0.0%</c:formatCode>
                <c:ptCount val="3"/>
                <c:pt idx="0">
                  <c:v>0.32200000000000001</c:v>
                </c:pt>
                <c:pt idx="1">
                  <c:v>0.53700000000000003</c:v>
                </c:pt>
                <c:pt idx="2">
                  <c:v>0.14199999999999999</c:v>
                </c:pt>
              </c:numCache>
            </c:numRef>
          </c:val>
        </c:ser>
        <c:ser>
          <c:idx val="1"/>
          <c:order val="1"/>
          <c:tx>
            <c:strRef>
              <c:f>Hoja1!$C$1</c:f>
              <c:strCache>
                <c:ptCount val="1"/>
                <c:pt idx="0">
                  <c:v>Mujer</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Obligatorio</c:v>
                </c:pt>
                <c:pt idx="1">
                  <c:v>Voluntario</c:v>
                </c:pt>
                <c:pt idx="2">
                  <c:v>No lo sé</c:v>
                </c:pt>
              </c:strCache>
            </c:strRef>
          </c:cat>
          <c:val>
            <c:numRef>
              <c:f>Hoja1!$C$2:$C$4</c:f>
              <c:numCache>
                <c:formatCode>0.0%</c:formatCode>
                <c:ptCount val="3"/>
                <c:pt idx="0">
                  <c:v>0.222</c:v>
                </c:pt>
                <c:pt idx="1">
                  <c:v>0.63900000000000001</c:v>
                </c:pt>
                <c:pt idx="2">
                  <c:v>0.13900000000000001</c:v>
                </c:pt>
              </c:numCache>
            </c:numRef>
          </c:val>
        </c:ser>
        <c:dLbls>
          <c:showLegendKey val="0"/>
          <c:showVal val="0"/>
          <c:showCatName val="0"/>
          <c:showSerName val="0"/>
          <c:showPercent val="0"/>
          <c:showBubbleSize val="0"/>
        </c:dLbls>
        <c:gapWidth val="40"/>
        <c:overlap val="-10"/>
        <c:axId val="221927800"/>
        <c:axId val="221930544"/>
      </c:barChart>
      <c:valAx>
        <c:axId val="2219305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1927800"/>
        <c:crosses val="autoZero"/>
        <c:crossBetween val="between"/>
      </c:valAx>
      <c:catAx>
        <c:axId val="2219278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1930544"/>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18-29 años</c:v>
                </c:pt>
              </c:strCache>
            </c:strRef>
          </c:tx>
          <c:spPr>
            <a:solidFill>
              <a:schemeClr val="accent4">
                <a:lumMod val="75000"/>
              </a:schemeClr>
            </a:solidFill>
            <a:ln w="19050">
              <a:solidFill>
                <a:schemeClr val="lt1"/>
              </a:solidFill>
            </a:ln>
            <a:effectLst/>
          </c:spPr>
          <c:invertIfNegative val="0"/>
          <c:dPt>
            <c:idx val="0"/>
            <c:invertIfNegative val="0"/>
            <c:bubble3D val="0"/>
            <c:spPr>
              <a:solidFill>
                <a:schemeClr val="accent4">
                  <a:lumMod val="75000"/>
                </a:schemeClr>
              </a:solidFill>
              <a:ln w="19050">
                <a:solidFill>
                  <a:schemeClr val="lt1"/>
                </a:solidFill>
              </a:ln>
              <a:effectLst/>
            </c:spPr>
          </c:dPt>
          <c:dPt>
            <c:idx val="1"/>
            <c:invertIfNegative val="0"/>
            <c:bubble3D val="0"/>
            <c:spPr>
              <a:solidFill>
                <a:schemeClr val="accent4">
                  <a:lumMod val="75000"/>
                </a:schemeClr>
              </a:solidFill>
              <a:ln w="19050">
                <a:solidFill>
                  <a:schemeClr val="lt1"/>
                </a:solid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Obligatorio</c:v>
                </c:pt>
                <c:pt idx="1">
                  <c:v>Voluntario</c:v>
                </c:pt>
                <c:pt idx="2">
                  <c:v>No lo sé</c:v>
                </c:pt>
              </c:strCache>
            </c:strRef>
          </c:cat>
          <c:val>
            <c:numRef>
              <c:f>Hoja1!$B$2:$B$4</c:f>
              <c:numCache>
                <c:formatCode>0.0%</c:formatCode>
                <c:ptCount val="3"/>
                <c:pt idx="0">
                  <c:v>0.24199999999999999</c:v>
                </c:pt>
                <c:pt idx="1">
                  <c:v>0.64800000000000002</c:v>
                </c:pt>
                <c:pt idx="2">
                  <c:v>0.11</c:v>
                </c:pt>
              </c:numCache>
            </c:numRef>
          </c:val>
        </c:ser>
        <c:ser>
          <c:idx val="1"/>
          <c:order val="1"/>
          <c:tx>
            <c:strRef>
              <c:f>Hoja1!$C$1</c:f>
              <c:strCache>
                <c:ptCount val="1"/>
                <c:pt idx="0">
                  <c:v>30-45 años</c:v>
                </c:pt>
              </c:strCache>
            </c:strRef>
          </c:tx>
          <c:spPr>
            <a:solidFill>
              <a:schemeClr val="accent4">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Obligatorio</c:v>
                </c:pt>
                <c:pt idx="1">
                  <c:v>Voluntario</c:v>
                </c:pt>
                <c:pt idx="2">
                  <c:v>No lo sé</c:v>
                </c:pt>
              </c:strCache>
            </c:strRef>
          </c:cat>
          <c:val>
            <c:numRef>
              <c:f>Hoja1!$C$2:$C$4</c:f>
              <c:numCache>
                <c:formatCode>0.0%</c:formatCode>
                <c:ptCount val="3"/>
                <c:pt idx="0">
                  <c:v>0.255</c:v>
                </c:pt>
                <c:pt idx="1">
                  <c:v>0.59099999999999997</c:v>
                </c:pt>
                <c:pt idx="2">
                  <c:v>0.155</c:v>
                </c:pt>
              </c:numCache>
            </c:numRef>
          </c:val>
        </c:ser>
        <c:ser>
          <c:idx val="2"/>
          <c:order val="2"/>
          <c:tx>
            <c:strRef>
              <c:f>Hoja1!$D$1</c:f>
              <c:strCache>
                <c:ptCount val="1"/>
                <c:pt idx="0">
                  <c:v>46-60 años</c:v>
                </c:pt>
              </c:strCache>
            </c:strRef>
          </c:tx>
          <c:spPr>
            <a:solidFill>
              <a:schemeClr val="accent2">
                <a:lumMod val="7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Obligatorio</c:v>
                </c:pt>
                <c:pt idx="1">
                  <c:v>Voluntario</c:v>
                </c:pt>
                <c:pt idx="2">
                  <c:v>No lo sé</c:v>
                </c:pt>
              </c:strCache>
            </c:strRef>
          </c:cat>
          <c:val>
            <c:numRef>
              <c:f>Hoja1!$D$2:$D$4</c:f>
              <c:numCache>
                <c:formatCode>0.0%</c:formatCode>
                <c:ptCount val="3"/>
                <c:pt idx="0">
                  <c:v>0.309</c:v>
                </c:pt>
                <c:pt idx="1">
                  <c:v>0.55000000000000004</c:v>
                </c:pt>
                <c:pt idx="2">
                  <c:v>0.14099999999999999</c:v>
                </c:pt>
              </c:numCache>
            </c:numRef>
          </c:val>
        </c:ser>
        <c:dLbls>
          <c:showLegendKey val="0"/>
          <c:showVal val="0"/>
          <c:showCatName val="0"/>
          <c:showSerName val="0"/>
          <c:showPercent val="0"/>
          <c:showBubbleSize val="0"/>
        </c:dLbls>
        <c:gapWidth val="40"/>
        <c:overlap val="-10"/>
        <c:axId val="221930936"/>
        <c:axId val="221928976"/>
      </c:barChart>
      <c:valAx>
        <c:axId val="2219289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1930936"/>
        <c:crosses val="autoZero"/>
        <c:crossBetween val="between"/>
      </c:valAx>
      <c:catAx>
        <c:axId val="2219309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1928976"/>
        <c:crosses val="autoZero"/>
        <c:auto val="1"/>
        <c:lblAlgn val="ctr"/>
        <c:lblOffset val="100"/>
        <c:noMultiLvlLbl val="0"/>
      </c:catAx>
      <c:spPr>
        <a:noFill/>
        <a:ln>
          <a:noFill/>
        </a:ln>
        <a:effectLst/>
      </c:spPr>
    </c:plotArea>
    <c:legend>
      <c:legendPos val="t"/>
      <c:layout>
        <c:manualLayout>
          <c:xMode val="edge"/>
          <c:yMode val="edge"/>
          <c:x val="0.37500535124896395"/>
          <c:y val="3.3570513698547841E-2"/>
          <c:w val="0.24998929750207208"/>
          <c:h val="5.429531959273223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638994710565347E-2"/>
          <c:y val="0.14876574961372377"/>
          <c:w val="0.94054618954431934"/>
          <c:h val="0.6228057082655678"/>
        </c:manualLayout>
      </c:layout>
      <c:barChart>
        <c:barDir val="col"/>
        <c:grouping val="percentStacked"/>
        <c:varyColors val="0"/>
        <c:ser>
          <c:idx val="0"/>
          <c:order val="0"/>
          <c:tx>
            <c:strRef>
              <c:f>Hoja1!$B$1</c:f>
              <c:strCache>
                <c:ptCount val="1"/>
                <c:pt idx="0">
                  <c:v>Obligatorio</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Hoja1!$B$2:$B$18</c:f>
              <c:numCache>
                <c:formatCode>0.0%</c:formatCode>
                <c:ptCount val="17"/>
                <c:pt idx="0">
                  <c:v>0.307</c:v>
                </c:pt>
                <c:pt idx="1">
                  <c:v>0.186</c:v>
                </c:pt>
                <c:pt idx="2">
                  <c:v>0.159</c:v>
                </c:pt>
                <c:pt idx="3">
                  <c:v>0.216</c:v>
                </c:pt>
                <c:pt idx="4">
                  <c:v>0.248</c:v>
                </c:pt>
                <c:pt idx="5">
                  <c:v>0.26100000000000001</c:v>
                </c:pt>
                <c:pt idx="6">
                  <c:v>0.33</c:v>
                </c:pt>
                <c:pt idx="7">
                  <c:v>0.215</c:v>
                </c:pt>
                <c:pt idx="8">
                  <c:v>0.308</c:v>
                </c:pt>
                <c:pt idx="9">
                  <c:v>0.32400000000000001</c:v>
                </c:pt>
                <c:pt idx="10">
                  <c:v>0.38200000000000001</c:v>
                </c:pt>
                <c:pt idx="11">
                  <c:v>0.24299999999999999</c:v>
                </c:pt>
                <c:pt idx="12">
                  <c:v>0.23200000000000001</c:v>
                </c:pt>
                <c:pt idx="13">
                  <c:v>0.224</c:v>
                </c:pt>
                <c:pt idx="14">
                  <c:v>0.13400000000000001</c:v>
                </c:pt>
                <c:pt idx="15">
                  <c:v>0.22500000000000001</c:v>
                </c:pt>
                <c:pt idx="16">
                  <c:v>0.21299999999999999</c:v>
                </c:pt>
              </c:numCache>
            </c:numRef>
          </c:val>
        </c:ser>
        <c:ser>
          <c:idx val="1"/>
          <c:order val="1"/>
          <c:tx>
            <c:strRef>
              <c:f>Hoja1!$C$1</c:f>
              <c:strCache>
                <c:ptCount val="1"/>
                <c:pt idx="0">
                  <c:v>Voluntario</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Hoja1!$C$2:$C$18</c:f>
              <c:numCache>
                <c:formatCode>0.0%</c:formatCode>
                <c:ptCount val="17"/>
                <c:pt idx="0">
                  <c:v>0.55100000000000005</c:v>
                </c:pt>
                <c:pt idx="1">
                  <c:v>0.625</c:v>
                </c:pt>
                <c:pt idx="2">
                  <c:v>0.75</c:v>
                </c:pt>
                <c:pt idx="3">
                  <c:v>0.47499999999999998</c:v>
                </c:pt>
                <c:pt idx="4">
                  <c:v>0.61599999999999999</c:v>
                </c:pt>
                <c:pt idx="5">
                  <c:v>0.57799999999999996</c:v>
                </c:pt>
                <c:pt idx="6">
                  <c:v>0.57099999999999995</c:v>
                </c:pt>
                <c:pt idx="7">
                  <c:v>0.58599999999999997</c:v>
                </c:pt>
                <c:pt idx="8">
                  <c:v>0.59399999999999997</c:v>
                </c:pt>
                <c:pt idx="9">
                  <c:v>0.54900000000000004</c:v>
                </c:pt>
                <c:pt idx="10">
                  <c:v>0.54500000000000004</c:v>
                </c:pt>
                <c:pt idx="11">
                  <c:v>0.65600000000000003</c:v>
                </c:pt>
                <c:pt idx="12">
                  <c:v>0.61199999999999999</c:v>
                </c:pt>
                <c:pt idx="13">
                  <c:v>0.59199999999999997</c:v>
                </c:pt>
                <c:pt idx="14">
                  <c:v>0.65600000000000003</c:v>
                </c:pt>
                <c:pt idx="15">
                  <c:v>0.60499999999999998</c:v>
                </c:pt>
                <c:pt idx="16">
                  <c:v>0.56699999999999995</c:v>
                </c:pt>
              </c:numCache>
            </c:numRef>
          </c:val>
        </c:ser>
        <c:ser>
          <c:idx val="2"/>
          <c:order val="2"/>
          <c:tx>
            <c:strRef>
              <c:f>Hoja1!$D$1</c:f>
              <c:strCache>
                <c:ptCount val="1"/>
                <c:pt idx="0">
                  <c:v>No lo sé</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Hoja1!$D$2:$D$18</c:f>
              <c:numCache>
                <c:formatCode>0.0%</c:formatCode>
                <c:ptCount val="17"/>
                <c:pt idx="0">
                  <c:v>0.14199999999999999</c:v>
                </c:pt>
                <c:pt idx="1">
                  <c:v>0.189</c:v>
                </c:pt>
                <c:pt idx="2">
                  <c:v>9.0999999999999998E-2</c:v>
                </c:pt>
                <c:pt idx="3">
                  <c:v>0.309</c:v>
                </c:pt>
                <c:pt idx="4">
                  <c:v>0.13600000000000001</c:v>
                </c:pt>
                <c:pt idx="5">
                  <c:v>0.161</c:v>
                </c:pt>
                <c:pt idx="6">
                  <c:v>9.9000000000000005E-2</c:v>
                </c:pt>
                <c:pt idx="7">
                  <c:v>0.19800000000000001</c:v>
                </c:pt>
                <c:pt idx="8">
                  <c:v>9.8000000000000004E-2</c:v>
                </c:pt>
                <c:pt idx="9">
                  <c:v>0.127</c:v>
                </c:pt>
                <c:pt idx="10">
                  <c:v>7.2999999999999995E-2</c:v>
                </c:pt>
                <c:pt idx="11">
                  <c:v>0.10100000000000001</c:v>
                </c:pt>
                <c:pt idx="12">
                  <c:v>0.156</c:v>
                </c:pt>
                <c:pt idx="13">
                  <c:v>0.184</c:v>
                </c:pt>
                <c:pt idx="14">
                  <c:v>0.21</c:v>
                </c:pt>
                <c:pt idx="15">
                  <c:v>0.17</c:v>
                </c:pt>
                <c:pt idx="16">
                  <c:v>0.221</c:v>
                </c:pt>
              </c:numCache>
            </c:numRef>
          </c:val>
        </c:ser>
        <c:dLbls>
          <c:showLegendKey val="0"/>
          <c:showVal val="0"/>
          <c:showCatName val="0"/>
          <c:showSerName val="0"/>
          <c:showPercent val="0"/>
          <c:showBubbleSize val="0"/>
        </c:dLbls>
        <c:gapWidth val="40"/>
        <c:overlap val="100"/>
        <c:axId val="221936816"/>
        <c:axId val="221935640"/>
      </c:barChart>
      <c:valAx>
        <c:axId val="22193564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221936816"/>
        <c:crosses val="autoZero"/>
        <c:crossBetween val="between"/>
      </c:valAx>
      <c:catAx>
        <c:axId val="221936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221935640"/>
        <c:crosses val="autoZero"/>
        <c:auto val="1"/>
        <c:lblAlgn val="ctr"/>
        <c:lblOffset val="100"/>
        <c:noMultiLvlLbl val="0"/>
      </c:catAx>
      <c:spPr>
        <a:noFill/>
        <a:ln>
          <a:noFill/>
        </a:ln>
        <a:effectLst/>
      </c:spPr>
    </c:plotArea>
    <c:legend>
      <c:legendPos val="t"/>
      <c:layout>
        <c:manualLayout>
          <c:xMode val="edge"/>
          <c:yMode val="edge"/>
          <c:x val="0.38635952881804397"/>
          <c:y val="9.0625009291442057E-2"/>
          <c:w val="0.22513270947384997"/>
          <c:h val="4.478603914992472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Hombre</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Hasta 65 años</c:v>
                </c:pt>
                <c:pt idx="1">
                  <c:v>De 66 y más años</c:v>
                </c:pt>
              </c:strCache>
            </c:strRef>
          </c:cat>
          <c:val>
            <c:numRef>
              <c:f>Hoja1!$B$2:$B$3</c:f>
              <c:numCache>
                <c:formatCode>0.0%</c:formatCode>
                <c:ptCount val="2"/>
                <c:pt idx="0">
                  <c:v>0.95899999999999996</c:v>
                </c:pt>
                <c:pt idx="1">
                  <c:v>4.1000000000000002E-2</c:v>
                </c:pt>
              </c:numCache>
            </c:numRef>
          </c:val>
        </c:ser>
        <c:ser>
          <c:idx val="1"/>
          <c:order val="1"/>
          <c:tx>
            <c:strRef>
              <c:f>Hoja1!$C$1</c:f>
              <c:strCache>
                <c:ptCount val="1"/>
                <c:pt idx="0">
                  <c:v>Mujer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Hasta 65 años</c:v>
                </c:pt>
                <c:pt idx="1">
                  <c:v>De 66 y más años</c:v>
                </c:pt>
              </c:strCache>
            </c:strRef>
          </c:cat>
          <c:val>
            <c:numRef>
              <c:f>Hoja1!$C$2:$C$3</c:f>
              <c:numCache>
                <c:formatCode>0.0%</c:formatCode>
                <c:ptCount val="2"/>
                <c:pt idx="0">
                  <c:v>0.96299999999999997</c:v>
                </c:pt>
                <c:pt idx="1">
                  <c:v>3.6999999999999998E-2</c:v>
                </c:pt>
              </c:numCache>
            </c:numRef>
          </c:val>
        </c:ser>
        <c:dLbls>
          <c:showLegendKey val="0"/>
          <c:showVal val="0"/>
          <c:showCatName val="0"/>
          <c:showSerName val="0"/>
          <c:showPercent val="0"/>
          <c:showBubbleSize val="0"/>
        </c:dLbls>
        <c:gapWidth val="219"/>
        <c:overlap val="-27"/>
        <c:axId val="174714232"/>
        <c:axId val="174716976"/>
      </c:barChart>
      <c:catAx>
        <c:axId val="174714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74716976"/>
        <c:crosses val="autoZero"/>
        <c:auto val="1"/>
        <c:lblAlgn val="ctr"/>
        <c:lblOffset val="100"/>
        <c:noMultiLvlLbl val="0"/>
      </c:catAx>
      <c:valAx>
        <c:axId val="1747169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747142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Hombre</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Hasta 65 años</c:v>
                </c:pt>
                <c:pt idx="1">
                  <c:v>Entre 66 y 70 años</c:v>
                </c:pt>
                <c:pt idx="2">
                  <c:v>Más de 70 años</c:v>
                </c:pt>
              </c:strCache>
            </c:strRef>
          </c:cat>
          <c:val>
            <c:numRef>
              <c:f>Hoja1!$B$2:$B$4</c:f>
              <c:numCache>
                <c:formatCode>0.0%</c:formatCode>
                <c:ptCount val="3"/>
                <c:pt idx="0">
                  <c:v>0.35099999999999998</c:v>
                </c:pt>
                <c:pt idx="1">
                  <c:v>0.56399999999999995</c:v>
                </c:pt>
                <c:pt idx="2">
                  <c:v>8.5000000000000006E-2</c:v>
                </c:pt>
              </c:numCache>
            </c:numRef>
          </c:val>
        </c:ser>
        <c:ser>
          <c:idx val="1"/>
          <c:order val="1"/>
          <c:tx>
            <c:strRef>
              <c:f>Hoja1!$C$1</c:f>
              <c:strCache>
                <c:ptCount val="1"/>
                <c:pt idx="0">
                  <c:v>Mujer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Hasta 65 años</c:v>
                </c:pt>
                <c:pt idx="1">
                  <c:v>Entre 66 y 70 años</c:v>
                </c:pt>
                <c:pt idx="2">
                  <c:v>Más de 70 años</c:v>
                </c:pt>
              </c:strCache>
            </c:strRef>
          </c:cat>
          <c:val>
            <c:numRef>
              <c:f>Hoja1!$C$2:$C$4</c:f>
              <c:numCache>
                <c:formatCode>0.0%</c:formatCode>
                <c:ptCount val="3"/>
                <c:pt idx="0">
                  <c:v>0.35499999999999998</c:v>
                </c:pt>
                <c:pt idx="1">
                  <c:v>0.54300000000000004</c:v>
                </c:pt>
                <c:pt idx="2">
                  <c:v>0.10199999999999999</c:v>
                </c:pt>
              </c:numCache>
            </c:numRef>
          </c:val>
        </c:ser>
        <c:dLbls>
          <c:showLegendKey val="0"/>
          <c:showVal val="0"/>
          <c:showCatName val="0"/>
          <c:showSerName val="0"/>
          <c:showPercent val="0"/>
          <c:showBubbleSize val="0"/>
        </c:dLbls>
        <c:gapWidth val="219"/>
        <c:overlap val="-27"/>
        <c:axId val="174718544"/>
        <c:axId val="174719328"/>
      </c:barChart>
      <c:catAx>
        <c:axId val="17471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74719328"/>
        <c:crosses val="autoZero"/>
        <c:auto val="1"/>
        <c:lblAlgn val="ctr"/>
        <c:lblOffset val="100"/>
        <c:noMultiLvlLbl val="0"/>
      </c:catAx>
      <c:valAx>
        <c:axId val="1747193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747185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18-29 años</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Hasta 65 años</c:v>
                </c:pt>
                <c:pt idx="1">
                  <c:v>De 66 y más años</c:v>
                </c:pt>
              </c:strCache>
            </c:strRef>
          </c:cat>
          <c:val>
            <c:numRef>
              <c:f>Hoja1!$B$2:$B$3</c:f>
              <c:numCache>
                <c:formatCode>0.0%</c:formatCode>
                <c:ptCount val="2"/>
                <c:pt idx="0">
                  <c:v>0.95899999999999996</c:v>
                </c:pt>
                <c:pt idx="1">
                  <c:v>4.1000000000000002E-2</c:v>
                </c:pt>
              </c:numCache>
            </c:numRef>
          </c:val>
        </c:ser>
        <c:ser>
          <c:idx val="1"/>
          <c:order val="1"/>
          <c:tx>
            <c:strRef>
              <c:f>Hoja1!$C$1</c:f>
              <c:strCache>
                <c:ptCount val="1"/>
                <c:pt idx="0">
                  <c:v>30-45 años</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Hasta 65 años</c:v>
                </c:pt>
                <c:pt idx="1">
                  <c:v>De 66 y más años</c:v>
                </c:pt>
              </c:strCache>
            </c:strRef>
          </c:cat>
          <c:val>
            <c:numRef>
              <c:f>Hoja1!$C$2:$C$3</c:f>
              <c:numCache>
                <c:formatCode>0.0%</c:formatCode>
                <c:ptCount val="2"/>
                <c:pt idx="0">
                  <c:v>0.97399999999999998</c:v>
                </c:pt>
                <c:pt idx="1">
                  <c:v>2.5999999999999999E-2</c:v>
                </c:pt>
              </c:numCache>
            </c:numRef>
          </c:val>
        </c:ser>
        <c:ser>
          <c:idx val="2"/>
          <c:order val="2"/>
          <c:tx>
            <c:strRef>
              <c:f>Hoja1!$D$1</c:f>
              <c:strCache>
                <c:ptCount val="1"/>
                <c:pt idx="0">
                  <c:v>46-60 años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Hasta 65 años</c:v>
                </c:pt>
                <c:pt idx="1">
                  <c:v>De 66 y más años</c:v>
                </c:pt>
              </c:strCache>
            </c:strRef>
          </c:cat>
          <c:val>
            <c:numRef>
              <c:f>Hoja1!$D$2:$D$3</c:f>
              <c:numCache>
                <c:formatCode>0.0%</c:formatCode>
                <c:ptCount val="2"/>
                <c:pt idx="0">
                  <c:v>0.94599999999999995</c:v>
                </c:pt>
                <c:pt idx="1">
                  <c:v>5.3999999999999999E-2</c:v>
                </c:pt>
              </c:numCache>
            </c:numRef>
          </c:val>
        </c:ser>
        <c:dLbls>
          <c:showLegendKey val="0"/>
          <c:showVal val="0"/>
          <c:showCatName val="0"/>
          <c:showSerName val="0"/>
          <c:showPercent val="0"/>
          <c:showBubbleSize val="0"/>
        </c:dLbls>
        <c:gapWidth val="219"/>
        <c:overlap val="-27"/>
        <c:axId val="174720504"/>
        <c:axId val="174714624"/>
      </c:barChart>
      <c:catAx>
        <c:axId val="174720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74714624"/>
        <c:crosses val="autoZero"/>
        <c:auto val="1"/>
        <c:lblAlgn val="ctr"/>
        <c:lblOffset val="100"/>
        <c:noMultiLvlLbl val="0"/>
      </c:catAx>
      <c:valAx>
        <c:axId val="1747146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747205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18-29 años</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Hasta 65 años</c:v>
                </c:pt>
                <c:pt idx="1">
                  <c:v>Entre 66 y 70 años</c:v>
                </c:pt>
                <c:pt idx="2">
                  <c:v>Más de 70 años</c:v>
                </c:pt>
              </c:strCache>
            </c:strRef>
          </c:cat>
          <c:val>
            <c:numRef>
              <c:f>Hoja1!$B$2:$B$4</c:f>
              <c:numCache>
                <c:formatCode>0.0%</c:formatCode>
                <c:ptCount val="3"/>
                <c:pt idx="0">
                  <c:v>0.28499999999999998</c:v>
                </c:pt>
                <c:pt idx="1">
                  <c:v>0.58699999999999997</c:v>
                </c:pt>
                <c:pt idx="2">
                  <c:v>0.128</c:v>
                </c:pt>
              </c:numCache>
            </c:numRef>
          </c:val>
        </c:ser>
        <c:ser>
          <c:idx val="1"/>
          <c:order val="1"/>
          <c:tx>
            <c:strRef>
              <c:f>Hoja1!$C$1</c:f>
              <c:strCache>
                <c:ptCount val="1"/>
                <c:pt idx="0">
                  <c:v>30-45 años</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Hasta 65 años</c:v>
                </c:pt>
                <c:pt idx="1">
                  <c:v>Entre 66 y 70 años</c:v>
                </c:pt>
                <c:pt idx="2">
                  <c:v>Más de 70 años</c:v>
                </c:pt>
              </c:strCache>
            </c:strRef>
          </c:cat>
          <c:val>
            <c:numRef>
              <c:f>Hoja1!$C$2:$C$4</c:f>
              <c:numCache>
                <c:formatCode>0.0%</c:formatCode>
                <c:ptCount val="3"/>
                <c:pt idx="0">
                  <c:v>0.32800000000000001</c:v>
                </c:pt>
                <c:pt idx="1">
                  <c:v>0.55900000000000005</c:v>
                </c:pt>
                <c:pt idx="2">
                  <c:v>0.112</c:v>
                </c:pt>
              </c:numCache>
            </c:numRef>
          </c:val>
        </c:ser>
        <c:ser>
          <c:idx val="2"/>
          <c:order val="2"/>
          <c:tx>
            <c:strRef>
              <c:f>Hoja1!$D$1</c:f>
              <c:strCache>
                <c:ptCount val="1"/>
                <c:pt idx="0">
                  <c:v>46-60 años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Hasta 65 años</c:v>
                </c:pt>
                <c:pt idx="1">
                  <c:v>Entre 66 y 70 años</c:v>
                </c:pt>
                <c:pt idx="2">
                  <c:v>Más de 70 años</c:v>
                </c:pt>
              </c:strCache>
            </c:strRef>
          </c:cat>
          <c:val>
            <c:numRef>
              <c:f>Hoja1!$D$2:$D$4</c:f>
              <c:numCache>
                <c:formatCode>0.0%</c:formatCode>
                <c:ptCount val="3"/>
                <c:pt idx="0">
                  <c:v>0.42099999999999999</c:v>
                </c:pt>
                <c:pt idx="1">
                  <c:v>0.52800000000000002</c:v>
                </c:pt>
                <c:pt idx="2">
                  <c:v>5.0999999999999997E-2</c:v>
                </c:pt>
              </c:numCache>
            </c:numRef>
          </c:val>
        </c:ser>
        <c:dLbls>
          <c:showLegendKey val="0"/>
          <c:showVal val="0"/>
          <c:showCatName val="0"/>
          <c:showSerName val="0"/>
          <c:showPercent val="0"/>
          <c:showBubbleSize val="0"/>
        </c:dLbls>
        <c:gapWidth val="219"/>
        <c:overlap val="-27"/>
        <c:axId val="169584496"/>
        <c:axId val="169579792"/>
      </c:barChart>
      <c:catAx>
        <c:axId val="16958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69579792"/>
        <c:crosses val="autoZero"/>
        <c:auto val="1"/>
        <c:lblAlgn val="ctr"/>
        <c:lblOffset val="100"/>
        <c:noMultiLvlLbl val="0"/>
      </c:catAx>
      <c:valAx>
        <c:axId val="1695797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695844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9845984801315E-2"/>
          <c:y val="0.17021729955745923"/>
          <c:w val="0.93017402838144714"/>
          <c:h val="0.55061705089273028"/>
        </c:manualLayout>
      </c:layout>
      <c:barChart>
        <c:barDir val="col"/>
        <c:grouping val="clustered"/>
        <c:varyColors val="0"/>
        <c:ser>
          <c:idx val="0"/>
          <c:order val="0"/>
          <c:tx>
            <c:strRef>
              <c:f>Hoja1!$B$1</c:f>
              <c:strCache>
                <c:ptCount val="1"/>
                <c:pt idx="0">
                  <c:v>Hasta 65 años</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Hoja1!$B$2:$B$18</c:f>
              <c:numCache>
                <c:formatCode>0.0%</c:formatCode>
                <c:ptCount val="17"/>
                <c:pt idx="0">
                  <c:v>0.96499999999999997</c:v>
                </c:pt>
                <c:pt idx="1">
                  <c:v>0.98599999999999999</c:v>
                </c:pt>
                <c:pt idx="2">
                  <c:v>0.99399999999999999</c:v>
                </c:pt>
                <c:pt idx="3">
                  <c:v>0.97099999999999997</c:v>
                </c:pt>
                <c:pt idx="4">
                  <c:v>0.95199999999999996</c:v>
                </c:pt>
                <c:pt idx="5">
                  <c:v>0.98199999999999998</c:v>
                </c:pt>
                <c:pt idx="6">
                  <c:v>0.98499999999999999</c:v>
                </c:pt>
                <c:pt idx="7">
                  <c:v>0.96599999999999997</c:v>
                </c:pt>
                <c:pt idx="8">
                  <c:v>0.96199999999999997</c:v>
                </c:pt>
                <c:pt idx="9">
                  <c:v>0.95899999999999996</c:v>
                </c:pt>
                <c:pt idx="10">
                  <c:v>0.95199999999999996</c:v>
                </c:pt>
                <c:pt idx="11">
                  <c:v>0.97</c:v>
                </c:pt>
                <c:pt idx="12">
                  <c:v>0.93400000000000005</c:v>
                </c:pt>
                <c:pt idx="13">
                  <c:v>0.95199999999999996</c:v>
                </c:pt>
                <c:pt idx="14">
                  <c:v>0.94799999999999995</c:v>
                </c:pt>
                <c:pt idx="15">
                  <c:v>0.95799999999999996</c:v>
                </c:pt>
                <c:pt idx="16">
                  <c:v>0.99299999999999999</c:v>
                </c:pt>
              </c:numCache>
            </c:numRef>
          </c:val>
        </c:ser>
        <c:ser>
          <c:idx val="1"/>
          <c:order val="1"/>
          <c:tx>
            <c:strRef>
              <c:f>Hoja1!$C$1</c:f>
              <c:strCache>
                <c:ptCount val="1"/>
                <c:pt idx="0">
                  <c:v>De 66 y más años</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Andalucía</c:v>
                </c:pt>
                <c:pt idx="1">
                  <c:v>Aragón</c:v>
                </c:pt>
                <c:pt idx="2">
                  <c:v>Principado de Asturias</c:v>
                </c:pt>
                <c:pt idx="3">
                  <c:v>Illes Balears</c:v>
                </c:pt>
                <c:pt idx="4">
                  <c:v>Canarias</c:v>
                </c:pt>
                <c:pt idx="5">
                  <c:v>Cantabria</c:v>
                </c:pt>
                <c:pt idx="6">
                  <c:v>Castilla y León</c:v>
                </c:pt>
                <c:pt idx="7">
                  <c:v>Castilla-La Mancha</c:v>
                </c:pt>
                <c:pt idx="8">
                  <c:v>Catalunya</c:v>
                </c:pt>
                <c:pt idx="9">
                  <c:v>Comunitat Valenciana</c:v>
                </c:pt>
                <c:pt idx="10">
                  <c:v>Extremadura</c:v>
                </c:pt>
                <c:pt idx="11">
                  <c:v>Galicia</c:v>
                </c:pt>
                <c:pt idx="12">
                  <c:v>Madrid</c:v>
                </c:pt>
                <c:pt idx="13">
                  <c:v>Murcia</c:v>
                </c:pt>
                <c:pt idx="14">
                  <c:v>Navarra</c:v>
                </c:pt>
                <c:pt idx="15">
                  <c:v>País Vasco</c:v>
                </c:pt>
                <c:pt idx="16">
                  <c:v>La Rioja</c:v>
                </c:pt>
              </c:strCache>
            </c:strRef>
          </c:cat>
          <c:val>
            <c:numRef>
              <c:f>Hoja1!$C$2:$C$18</c:f>
              <c:numCache>
                <c:formatCode>0.0%</c:formatCode>
                <c:ptCount val="17"/>
                <c:pt idx="0">
                  <c:v>3.5000000000000003E-2</c:v>
                </c:pt>
                <c:pt idx="1">
                  <c:v>1.4E-2</c:v>
                </c:pt>
                <c:pt idx="2">
                  <c:v>6.0000000000000001E-3</c:v>
                </c:pt>
                <c:pt idx="3">
                  <c:v>2.9000000000000001E-2</c:v>
                </c:pt>
                <c:pt idx="4">
                  <c:v>4.8000000000000001E-2</c:v>
                </c:pt>
                <c:pt idx="5">
                  <c:v>1.7999999999999999E-2</c:v>
                </c:pt>
                <c:pt idx="6">
                  <c:v>1.4999999999999999E-2</c:v>
                </c:pt>
                <c:pt idx="7">
                  <c:v>3.4000000000000002E-2</c:v>
                </c:pt>
                <c:pt idx="8">
                  <c:v>3.7999999999999999E-2</c:v>
                </c:pt>
                <c:pt idx="9">
                  <c:v>4.1000000000000002E-2</c:v>
                </c:pt>
                <c:pt idx="10">
                  <c:v>4.8000000000000001E-2</c:v>
                </c:pt>
                <c:pt idx="11">
                  <c:v>0.03</c:v>
                </c:pt>
                <c:pt idx="12">
                  <c:v>6.6000000000000003E-2</c:v>
                </c:pt>
                <c:pt idx="13">
                  <c:v>4.8000000000000001E-2</c:v>
                </c:pt>
                <c:pt idx="14">
                  <c:v>5.1999999999999998E-2</c:v>
                </c:pt>
                <c:pt idx="15">
                  <c:v>4.2000000000000003E-2</c:v>
                </c:pt>
                <c:pt idx="16">
                  <c:v>7.0000000000000001E-3</c:v>
                </c:pt>
              </c:numCache>
            </c:numRef>
          </c:val>
        </c:ser>
        <c:dLbls>
          <c:showLegendKey val="0"/>
          <c:showVal val="0"/>
          <c:showCatName val="0"/>
          <c:showSerName val="0"/>
          <c:showPercent val="0"/>
          <c:showBubbleSize val="0"/>
        </c:dLbls>
        <c:gapWidth val="20"/>
        <c:overlap val="-10"/>
        <c:axId val="169579008"/>
        <c:axId val="169585280"/>
      </c:barChart>
      <c:catAx>
        <c:axId val="16957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69585280"/>
        <c:crosses val="autoZero"/>
        <c:auto val="1"/>
        <c:lblAlgn val="ctr"/>
        <c:lblOffset val="100"/>
        <c:noMultiLvlLbl val="0"/>
      </c:catAx>
      <c:valAx>
        <c:axId val="1695852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crossAx val="169579008"/>
        <c:crosses val="autoZero"/>
        <c:crossBetween val="between"/>
      </c:valAx>
      <c:spPr>
        <a:noFill/>
        <a:ln>
          <a:noFill/>
        </a:ln>
        <a:effectLst/>
      </c:spPr>
    </c:plotArea>
    <c:legend>
      <c:legendPos val="t"/>
      <c:layout>
        <c:manualLayout>
          <c:xMode val="edge"/>
          <c:yMode val="edge"/>
          <c:x val="0.28033310172575393"/>
          <c:y val="1.6534251613554179E-2"/>
          <c:w val="0.45342822329156107"/>
          <c:h val="6.308316055908336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464B8523-F628-4F5D-A157-7CC12EF22781}" type="datetimeFigureOut">
              <a:rPr lang="es-ES" smtClean="0"/>
              <a:t>28/11/2016</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a:xfrm>
            <a:off x="9448800" y="6492875"/>
            <a:ext cx="2743200" cy="365125"/>
          </a:xfrm>
        </p:spPr>
        <p:txBody>
          <a:bodyPr/>
          <a:lstStyle/>
          <a:p>
            <a:fld id="{811A4137-CCD4-4591-95D5-D7C52DBD57D6}" type="slidenum">
              <a:rPr lang="es-ES" smtClean="0"/>
              <a:t>‹Nº›</a:t>
            </a:fld>
            <a:endParaRPr lang="es-ES" dirty="0"/>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86" y="44318"/>
            <a:ext cx="809314" cy="554633"/>
          </a:xfrm>
          <a:prstGeom prst="rect">
            <a:avLst/>
          </a:prstGeom>
        </p:spPr>
      </p:pic>
      <p:pic>
        <p:nvPicPr>
          <p:cNvPr id="9" name="Imagen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8000" y="0"/>
            <a:ext cx="1481041" cy="636588"/>
          </a:xfrm>
          <a:prstGeom prst="rect">
            <a:avLst/>
          </a:prstGeom>
        </p:spPr>
      </p:pic>
    </p:spTree>
    <p:extLst>
      <p:ext uri="{BB962C8B-B14F-4D97-AF65-F5344CB8AC3E}">
        <p14:creationId xmlns:p14="http://schemas.microsoft.com/office/powerpoint/2010/main" val="23720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64B8523-F628-4F5D-A157-7CC12EF22781}" type="datetimeFigureOut">
              <a:rPr lang="es-ES" smtClean="0"/>
              <a:t>28/11/2016</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11A4137-CCD4-4591-95D5-D7C52DBD57D6}" type="slidenum">
              <a:rPr lang="es-ES" smtClean="0"/>
              <a:t>‹Nº›</a:t>
            </a:fld>
            <a:endParaRPr lang="es-ES" dirty="0"/>
          </a:p>
        </p:txBody>
      </p:sp>
    </p:spTree>
    <p:extLst>
      <p:ext uri="{BB962C8B-B14F-4D97-AF65-F5344CB8AC3E}">
        <p14:creationId xmlns:p14="http://schemas.microsoft.com/office/powerpoint/2010/main" val="266410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64B8523-F628-4F5D-A157-7CC12EF22781}" type="datetimeFigureOut">
              <a:rPr lang="es-ES" smtClean="0"/>
              <a:t>28/11/2016</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11A4137-CCD4-4591-95D5-D7C52DBD57D6}" type="slidenum">
              <a:rPr lang="es-ES" smtClean="0"/>
              <a:t>‹Nº›</a:t>
            </a:fld>
            <a:endParaRPr lang="es-ES" dirty="0"/>
          </a:p>
        </p:txBody>
      </p:sp>
    </p:spTree>
    <p:extLst>
      <p:ext uri="{BB962C8B-B14F-4D97-AF65-F5344CB8AC3E}">
        <p14:creationId xmlns:p14="http://schemas.microsoft.com/office/powerpoint/2010/main" val="224850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64B8523-F628-4F5D-A157-7CC12EF22781}" type="datetimeFigureOut">
              <a:rPr lang="es-ES" smtClean="0"/>
              <a:t>28/11/2016</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11A4137-CCD4-4591-95D5-D7C52DBD57D6}" type="slidenum">
              <a:rPr lang="es-ES" smtClean="0"/>
              <a:t>‹Nº›</a:t>
            </a:fld>
            <a:endParaRPr lang="es-ES" dirty="0"/>
          </a:p>
        </p:txBody>
      </p:sp>
      <p:pic>
        <p:nvPicPr>
          <p:cNvPr id="7" name="Picture 2" descr="_2_0920415C09203BD8002F1E43C1257B2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0802" y="0"/>
            <a:ext cx="1401198" cy="1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86" y="44319"/>
            <a:ext cx="623257" cy="427126"/>
          </a:xfrm>
          <a:prstGeom prst="rect">
            <a:avLst/>
          </a:prstGeom>
        </p:spPr>
      </p:pic>
    </p:spTree>
    <p:extLst>
      <p:ext uri="{BB962C8B-B14F-4D97-AF65-F5344CB8AC3E}">
        <p14:creationId xmlns:p14="http://schemas.microsoft.com/office/powerpoint/2010/main" val="82481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64B8523-F628-4F5D-A157-7CC12EF22781}" type="datetimeFigureOut">
              <a:rPr lang="es-ES" smtClean="0"/>
              <a:t>28/11/2016</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11A4137-CCD4-4591-95D5-D7C52DBD57D6}" type="slidenum">
              <a:rPr lang="es-ES" smtClean="0"/>
              <a:t>‹Nº›</a:t>
            </a:fld>
            <a:endParaRPr lang="es-ES" dirty="0"/>
          </a:p>
        </p:txBody>
      </p:sp>
    </p:spTree>
    <p:extLst>
      <p:ext uri="{BB962C8B-B14F-4D97-AF65-F5344CB8AC3E}">
        <p14:creationId xmlns:p14="http://schemas.microsoft.com/office/powerpoint/2010/main" val="4226036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464B8523-F628-4F5D-A157-7CC12EF22781}" type="datetimeFigureOut">
              <a:rPr lang="es-ES" smtClean="0"/>
              <a:t>28/11/2016</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11A4137-CCD4-4591-95D5-D7C52DBD57D6}" type="slidenum">
              <a:rPr lang="es-ES" smtClean="0"/>
              <a:t>‹Nº›</a:t>
            </a:fld>
            <a:endParaRPr lang="es-ES" dirty="0"/>
          </a:p>
        </p:txBody>
      </p:sp>
    </p:spTree>
    <p:extLst>
      <p:ext uri="{BB962C8B-B14F-4D97-AF65-F5344CB8AC3E}">
        <p14:creationId xmlns:p14="http://schemas.microsoft.com/office/powerpoint/2010/main" val="2865798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464B8523-F628-4F5D-A157-7CC12EF22781}" type="datetimeFigureOut">
              <a:rPr lang="es-ES" smtClean="0"/>
              <a:t>28/11/2016</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811A4137-CCD4-4591-95D5-D7C52DBD57D6}" type="slidenum">
              <a:rPr lang="es-ES" smtClean="0"/>
              <a:t>‹Nº›</a:t>
            </a:fld>
            <a:endParaRPr lang="es-ES" dirty="0"/>
          </a:p>
        </p:txBody>
      </p:sp>
    </p:spTree>
    <p:extLst>
      <p:ext uri="{BB962C8B-B14F-4D97-AF65-F5344CB8AC3E}">
        <p14:creationId xmlns:p14="http://schemas.microsoft.com/office/powerpoint/2010/main" val="236880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464B8523-F628-4F5D-A157-7CC12EF22781}" type="datetimeFigureOut">
              <a:rPr lang="es-ES" smtClean="0"/>
              <a:t>28/11/2016</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811A4137-CCD4-4591-95D5-D7C52DBD57D6}" type="slidenum">
              <a:rPr lang="es-ES" smtClean="0"/>
              <a:t>‹Nº›</a:t>
            </a:fld>
            <a:endParaRPr lang="es-ES" dirty="0"/>
          </a:p>
        </p:txBody>
      </p:sp>
    </p:spTree>
    <p:extLst>
      <p:ext uri="{BB962C8B-B14F-4D97-AF65-F5344CB8AC3E}">
        <p14:creationId xmlns:p14="http://schemas.microsoft.com/office/powerpoint/2010/main" val="2949439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64B8523-F628-4F5D-A157-7CC12EF22781}" type="datetimeFigureOut">
              <a:rPr lang="es-ES" smtClean="0"/>
              <a:t>28/11/2016</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811A4137-CCD4-4591-95D5-D7C52DBD57D6}" type="slidenum">
              <a:rPr lang="es-ES" smtClean="0"/>
              <a:t>‹Nº›</a:t>
            </a:fld>
            <a:endParaRPr lang="es-ES" dirty="0"/>
          </a:p>
        </p:txBody>
      </p:sp>
    </p:spTree>
    <p:extLst>
      <p:ext uri="{BB962C8B-B14F-4D97-AF65-F5344CB8AC3E}">
        <p14:creationId xmlns:p14="http://schemas.microsoft.com/office/powerpoint/2010/main" val="3681470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64B8523-F628-4F5D-A157-7CC12EF22781}" type="datetimeFigureOut">
              <a:rPr lang="es-ES" smtClean="0"/>
              <a:t>28/11/2016</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11A4137-CCD4-4591-95D5-D7C52DBD57D6}" type="slidenum">
              <a:rPr lang="es-ES" smtClean="0"/>
              <a:t>‹Nº›</a:t>
            </a:fld>
            <a:endParaRPr lang="es-ES" dirty="0"/>
          </a:p>
        </p:txBody>
      </p:sp>
    </p:spTree>
    <p:extLst>
      <p:ext uri="{BB962C8B-B14F-4D97-AF65-F5344CB8AC3E}">
        <p14:creationId xmlns:p14="http://schemas.microsoft.com/office/powerpoint/2010/main" val="3101274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64B8523-F628-4F5D-A157-7CC12EF22781}" type="datetimeFigureOut">
              <a:rPr lang="es-ES" smtClean="0"/>
              <a:t>28/11/2016</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11A4137-CCD4-4591-95D5-D7C52DBD57D6}" type="slidenum">
              <a:rPr lang="es-ES" smtClean="0"/>
              <a:t>‹Nº›</a:t>
            </a:fld>
            <a:endParaRPr lang="es-ES" dirty="0"/>
          </a:p>
        </p:txBody>
      </p:sp>
    </p:spTree>
    <p:extLst>
      <p:ext uri="{BB962C8B-B14F-4D97-AF65-F5344CB8AC3E}">
        <p14:creationId xmlns:p14="http://schemas.microsoft.com/office/powerpoint/2010/main" val="3041005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B8523-F628-4F5D-A157-7CC12EF22781}" type="datetimeFigureOut">
              <a:rPr lang="es-ES" smtClean="0"/>
              <a:t>28/11/2016</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A4137-CCD4-4591-95D5-D7C52DBD57D6}" type="slidenum">
              <a:rPr lang="es-ES" smtClean="0"/>
              <a:t>‹Nº›</a:t>
            </a:fld>
            <a:endParaRPr lang="es-ES" dirty="0"/>
          </a:p>
        </p:txBody>
      </p:sp>
    </p:spTree>
    <p:extLst>
      <p:ext uri="{BB962C8B-B14F-4D97-AF65-F5344CB8AC3E}">
        <p14:creationId xmlns:p14="http://schemas.microsoft.com/office/powerpoint/2010/main" val="3565251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chart" Target="../charts/chart4.xml"/><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0" y="-1"/>
            <a:ext cx="7158613" cy="6858001"/>
          </a:xfrm>
          <a:prstGeom prst="rect">
            <a:avLst/>
          </a:prstGeom>
        </p:spPr>
      </p:pic>
      <p:sp>
        <p:nvSpPr>
          <p:cNvPr id="5" name="1 CuadroTexto"/>
          <p:cNvSpPr txBox="1"/>
          <p:nvPr/>
        </p:nvSpPr>
        <p:spPr>
          <a:xfrm>
            <a:off x="7158613" y="5750809"/>
            <a:ext cx="2172390" cy="307777"/>
          </a:xfrm>
          <a:prstGeom prst="rect">
            <a:avLst/>
          </a:prstGeom>
          <a:noFill/>
        </p:spPr>
        <p:txBody>
          <a:bodyPr wrap="none" rtlCol="0">
            <a:spAutoFit/>
          </a:bodyPr>
          <a:lstStyle/>
          <a:p>
            <a:r>
              <a:rPr lang="es-ES" sz="1400" b="1" dirty="0" smtClean="0">
                <a:solidFill>
                  <a:schemeClr val="tx2">
                    <a:lumMod val="50000"/>
                  </a:schemeClr>
                </a:solidFill>
                <a:latin typeface="Century Gothic" pitchFamily="34" charset="0"/>
              </a:rPr>
              <a:t>Estudio realizado para:</a:t>
            </a:r>
            <a:endParaRPr lang="es-ES" sz="1400" b="1" dirty="0">
              <a:solidFill>
                <a:schemeClr val="tx2">
                  <a:lumMod val="50000"/>
                </a:schemeClr>
              </a:solidFill>
              <a:latin typeface="Century Gothic" pitchFamily="34" charset="0"/>
            </a:endParaRPr>
          </a:p>
        </p:txBody>
      </p:sp>
      <p:sp>
        <p:nvSpPr>
          <p:cNvPr id="6" name="9 CuadroTexto"/>
          <p:cNvSpPr txBox="1"/>
          <p:nvPr/>
        </p:nvSpPr>
        <p:spPr>
          <a:xfrm>
            <a:off x="0" y="6519446"/>
            <a:ext cx="1867819" cy="338554"/>
          </a:xfrm>
          <a:prstGeom prst="rect">
            <a:avLst/>
          </a:prstGeom>
          <a:noFill/>
        </p:spPr>
        <p:txBody>
          <a:bodyPr wrap="none" rtlCol="0">
            <a:spAutoFit/>
          </a:bodyPr>
          <a:lstStyle/>
          <a:p>
            <a:r>
              <a:rPr lang="es-ES" sz="1600" b="1" dirty="0" smtClean="0">
                <a:solidFill>
                  <a:schemeClr val="tx2">
                    <a:lumMod val="50000"/>
                  </a:schemeClr>
                </a:solidFill>
                <a:latin typeface="Century Gothic" pitchFamily="34" charset="0"/>
              </a:rPr>
              <a:t>Noviembre, 2016</a:t>
            </a:r>
          </a:p>
        </p:txBody>
      </p:sp>
      <p:pic>
        <p:nvPicPr>
          <p:cNvPr id="7"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571" y="6072665"/>
            <a:ext cx="865611" cy="573839"/>
          </a:xfrm>
          <a:prstGeom prst="rect">
            <a:avLst/>
          </a:prstGeom>
        </p:spPr>
      </p:pic>
      <p:sp>
        <p:nvSpPr>
          <p:cNvPr id="8" name="8 CuadroTexto"/>
          <p:cNvSpPr txBox="1"/>
          <p:nvPr/>
        </p:nvSpPr>
        <p:spPr>
          <a:xfrm>
            <a:off x="10813403" y="5661233"/>
            <a:ext cx="1205779" cy="261610"/>
          </a:xfrm>
          <a:prstGeom prst="rect">
            <a:avLst/>
          </a:prstGeom>
          <a:noFill/>
        </p:spPr>
        <p:txBody>
          <a:bodyPr wrap="none" rtlCol="0">
            <a:spAutoFit/>
          </a:bodyPr>
          <a:lstStyle/>
          <a:p>
            <a:r>
              <a:rPr lang="es-ES" sz="1100" b="1" dirty="0" smtClean="0">
                <a:solidFill>
                  <a:schemeClr val="tx2">
                    <a:lumMod val="50000"/>
                  </a:schemeClr>
                </a:solidFill>
                <a:latin typeface="Century Gothic" pitchFamily="34" charset="0"/>
              </a:rPr>
              <a:t>Realizado por :</a:t>
            </a:r>
            <a:endParaRPr lang="es-ES" sz="1100" b="1" dirty="0">
              <a:solidFill>
                <a:schemeClr val="tx2">
                  <a:lumMod val="50000"/>
                </a:schemeClr>
              </a:solidFill>
              <a:latin typeface="Century Gothic" pitchFamily="34" charset="0"/>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6440" y="6072665"/>
            <a:ext cx="1838802" cy="790362"/>
          </a:xfrm>
          <a:prstGeom prst="rect">
            <a:avLst/>
          </a:prstGeom>
        </p:spPr>
      </p:pic>
      <p:sp>
        <p:nvSpPr>
          <p:cNvPr id="9" name="Rectángulo 10"/>
          <p:cNvSpPr/>
          <p:nvPr/>
        </p:nvSpPr>
        <p:spPr>
          <a:xfrm>
            <a:off x="7360882" y="874454"/>
            <a:ext cx="4599999" cy="2554545"/>
          </a:xfrm>
          <a:prstGeom prst="rect">
            <a:avLst/>
          </a:prstGeom>
          <a:noFill/>
          <a:ln>
            <a:noFill/>
          </a:ln>
        </p:spPr>
        <p:txBody>
          <a:bodyPr wrap="square" lIns="91440" tIns="45720" rIns="91440" bIns="45720">
            <a:spAutoFit/>
          </a:bodyPr>
          <a:lstStyle/>
          <a:p>
            <a:pPr algn="ctr"/>
            <a:r>
              <a:rPr lang="es-ES" sz="4000" b="1" dirty="0" smtClean="0">
                <a:ln w="10160">
                  <a:solidFill>
                    <a:schemeClr val="bg1"/>
                  </a:solidFill>
                  <a:prstDash val="solid"/>
                </a:ln>
                <a:solidFill>
                  <a:schemeClr val="tx2">
                    <a:lumMod val="50000"/>
                  </a:schemeClr>
                </a:solidFill>
                <a:effectLst>
                  <a:outerShdw blurRad="38100" dist="22860" dir="5400000" algn="tl" rotWithShape="0">
                    <a:srgbClr val="000000">
                      <a:alpha val="30000"/>
                    </a:srgbClr>
                  </a:outerShdw>
                </a:effectLst>
                <a:cs typeface="Aharoni" panose="02010803020104030203" pitchFamily="2" charset="-79"/>
              </a:rPr>
              <a:t>Estudio “Opinión </a:t>
            </a:r>
            <a:r>
              <a:rPr lang="es-ES" sz="4000" b="1" dirty="0">
                <a:ln w="10160">
                  <a:solidFill>
                    <a:schemeClr val="bg1"/>
                  </a:solidFill>
                  <a:prstDash val="solid"/>
                </a:ln>
                <a:solidFill>
                  <a:schemeClr val="tx2">
                    <a:lumMod val="50000"/>
                  </a:schemeClr>
                </a:solidFill>
                <a:effectLst>
                  <a:outerShdw blurRad="38100" dist="22860" dir="5400000" algn="tl" rotWithShape="0">
                    <a:srgbClr val="000000">
                      <a:alpha val="30000"/>
                    </a:srgbClr>
                  </a:outerShdw>
                </a:effectLst>
                <a:cs typeface="Aharoni" panose="02010803020104030203" pitchFamily="2" charset="-79"/>
              </a:rPr>
              <a:t>de los españoles sobre </a:t>
            </a:r>
            <a:r>
              <a:rPr lang="es-ES" sz="4000" b="1" dirty="0" smtClean="0">
                <a:ln w="10160">
                  <a:solidFill>
                    <a:schemeClr val="bg1"/>
                  </a:solidFill>
                  <a:prstDash val="solid"/>
                </a:ln>
                <a:solidFill>
                  <a:schemeClr val="tx2">
                    <a:lumMod val="50000"/>
                  </a:schemeClr>
                </a:solidFill>
                <a:effectLst>
                  <a:outerShdw blurRad="38100" dist="22860" dir="5400000" algn="tl" rotWithShape="0">
                    <a:srgbClr val="000000">
                      <a:alpha val="30000"/>
                    </a:srgbClr>
                  </a:outerShdw>
                </a:effectLst>
                <a:cs typeface="Aharoni" panose="02010803020104030203" pitchFamily="2" charset="-79"/>
              </a:rPr>
              <a:t>el sistema de Pensiones”</a:t>
            </a:r>
            <a:endParaRPr lang="es-ES" sz="4000" b="1" cap="none" spc="0" dirty="0">
              <a:ln w="10160">
                <a:solidFill>
                  <a:schemeClr val="bg1"/>
                </a:solidFill>
                <a:prstDash val="solid"/>
              </a:ln>
              <a:solidFill>
                <a:schemeClr val="tx2">
                  <a:lumMod val="50000"/>
                </a:schemeClr>
              </a:solidFill>
              <a:effectLst>
                <a:outerShdw blurRad="38100" dist="22860" dir="5400000" algn="tl" rotWithShape="0">
                  <a:srgbClr val="000000">
                    <a:alpha val="30000"/>
                  </a:srgbClr>
                </a:outerShdw>
              </a:effectLst>
              <a:cs typeface="Aharoni" panose="02010803020104030203" pitchFamily="2" charset="-79"/>
            </a:endParaRPr>
          </a:p>
        </p:txBody>
      </p:sp>
    </p:spTree>
    <p:extLst>
      <p:ext uri="{BB962C8B-B14F-4D97-AF65-F5344CB8AC3E}">
        <p14:creationId xmlns:p14="http://schemas.microsoft.com/office/powerpoint/2010/main" val="2132711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10</a:t>
            </a:fld>
            <a:endParaRPr lang="es-ES" b="1" dirty="0">
              <a:solidFill>
                <a:schemeClr val="bg1">
                  <a:lumMod val="50000"/>
                </a:schemeClr>
              </a:solidFill>
              <a:latin typeface="Century Gothic" panose="020B0502020202020204" pitchFamily="34" charset="0"/>
            </a:endParaRPr>
          </a:p>
        </p:txBody>
      </p:sp>
      <p:graphicFrame>
        <p:nvGraphicFramePr>
          <p:cNvPr id="5" name="Gráfico 4"/>
          <p:cNvGraphicFramePr/>
          <p:nvPr>
            <p:extLst>
              <p:ext uri="{D42A27DB-BD31-4B8C-83A1-F6EECF244321}">
                <p14:modId xmlns:p14="http://schemas.microsoft.com/office/powerpoint/2010/main" val="4100742803"/>
              </p:ext>
            </p:extLst>
          </p:nvPr>
        </p:nvGraphicFramePr>
        <p:xfrm>
          <a:off x="488731" y="2176287"/>
          <a:ext cx="5675586" cy="4309533"/>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295924" y="722249"/>
            <a:ext cx="11085540" cy="261610"/>
          </a:xfrm>
          <a:prstGeom prst="rect">
            <a:avLst/>
          </a:prstGeom>
        </p:spPr>
        <p:txBody>
          <a:bodyPr wrap="square">
            <a:spAutoFit/>
          </a:bodyPr>
          <a:lstStyle/>
          <a:p>
            <a:pPr algn="just"/>
            <a:r>
              <a:rPr lang="es-ES_tradnl" sz="1100" b="1" i="1" dirty="0" smtClean="0">
                <a:solidFill>
                  <a:schemeClr val="bg1">
                    <a:lumMod val="50000"/>
                  </a:schemeClr>
                </a:solidFill>
                <a:latin typeface="Century Gothic" panose="020B0502020202020204" pitchFamily="34" charset="0"/>
              </a:rPr>
              <a:t>¿</a:t>
            </a:r>
            <a:r>
              <a:rPr lang="es-ES_tradnl" sz="1100" b="1" i="1" dirty="0">
                <a:solidFill>
                  <a:schemeClr val="bg1">
                    <a:lumMod val="50000"/>
                  </a:schemeClr>
                </a:solidFill>
                <a:latin typeface="Century Gothic" panose="020B0502020202020204" pitchFamily="34" charset="0"/>
              </a:rPr>
              <a:t>A qué edad te gustaría jubilarte? </a:t>
            </a:r>
            <a:r>
              <a:rPr lang="es-ES_tradnl" sz="1100" b="1" i="1" dirty="0" smtClean="0">
                <a:solidFill>
                  <a:schemeClr val="bg1">
                    <a:lumMod val="50000"/>
                  </a:schemeClr>
                </a:solidFill>
                <a:latin typeface="Century Gothic" panose="020B0502020202020204" pitchFamily="34" charset="0"/>
              </a:rPr>
              <a:t>Y ¿</a:t>
            </a:r>
            <a:r>
              <a:rPr lang="es-ES_tradnl" sz="1100" b="1" i="1" dirty="0">
                <a:solidFill>
                  <a:schemeClr val="bg1">
                    <a:lumMod val="50000"/>
                  </a:schemeClr>
                </a:solidFill>
                <a:latin typeface="Century Gothic" panose="020B0502020202020204" pitchFamily="34" charset="0"/>
              </a:rPr>
              <a:t>a qué edad crees que podrás jubilarte realmente? </a:t>
            </a:r>
            <a:endParaRPr lang="es-ES" sz="1100" b="1" i="1" dirty="0">
              <a:solidFill>
                <a:schemeClr val="bg1">
                  <a:lumMod val="50000"/>
                </a:schemeClr>
              </a:solidFill>
              <a:latin typeface="Century Gothic" panose="020B0502020202020204" pitchFamily="34" charset="0"/>
            </a:endParaRPr>
          </a:p>
        </p:txBody>
      </p:sp>
      <p:sp>
        <p:nvSpPr>
          <p:cNvPr id="11" name="Rectángulo 10"/>
          <p:cNvSpPr/>
          <p:nvPr/>
        </p:nvSpPr>
        <p:spPr>
          <a:xfrm>
            <a:off x="5004067" y="6521568"/>
            <a:ext cx="2452916"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Total Muestra (2702 individuos)</a:t>
            </a:r>
            <a:endParaRPr lang="es-ES" sz="1000" b="1" dirty="0">
              <a:solidFill>
                <a:schemeClr val="bg1">
                  <a:lumMod val="50000"/>
                </a:schemeClr>
              </a:solidFill>
              <a:latin typeface="Century Gothic" panose="020B0502020202020204" pitchFamily="34" charset="0"/>
            </a:endParaRPr>
          </a:p>
        </p:txBody>
      </p:sp>
      <p:sp>
        <p:nvSpPr>
          <p:cNvPr id="12" name="24 CuadroTexto"/>
          <p:cNvSpPr txBox="1"/>
          <p:nvPr/>
        </p:nvSpPr>
        <p:spPr>
          <a:xfrm>
            <a:off x="895107" y="45043"/>
            <a:ext cx="8948283"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Edad de jubilación ideal y edad de jubilación real</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graphicFrame>
        <p:nvGraphicFramePr>
          <p:cNvPr id="9" name="Gráfico 8"/>
          <p:cNvGraphicFramePr/>
          <p:nvPr>
            <p:extLst>
              <p:ext uri="{D42A27DB-BD31-4B8C-83A1-F6EECF244321}">
                <p14:modId xmlns:p14="http://schemas.microsoft.com/office/powerpoint/2010/main" val="873923697"/>
              </p:ext>
            </p:extLst>
          </p:nvPr>
        </p:nvGraphicFramePr>
        <p:xfrm>
          <a:off x="6148148" y="2176286"/>
          <a:ext cx="5675586" cy="4309533"/>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p:cNvSpPr txBox="1"/>
          <p:nvPr/>
        </p:nvSpPr>
        <p:spPr>
          <a:xfrm>
            <a:off x="2073500" y="1803508"/>
            <a:ext cx="2882520" cy="369332"/>
          </a:xfrm>
          <a:prstGeom prst="rect">
            <a:avLst/>
          </a:prstGeom>
          <a:solidFill>
            <a:schemeClr val="accent4">
              <a:lumMod val="75000"/>
            </a:schemeClr>
          </a:solidFill>
        </p:spPr>
        <p:txBody>
          <a:bodyPr wrap="none" rtlCol="0">
            <a:spAutoFit/>
          </a:bodyPr>
          <a:lstStyle/>
          <a:p>
            <a:r>
              <a:rPr lang="es-ES" b="1" dirty="0" smtClean="0">
                <a:solidFill>
                  <a:schemeClr val="bg1"/>
                </a:solidFill>
                <a:latin typeface="Century Gothic" panose="020B0502020202020204" pitchFamily="34" charset="0"/>
              </a:rPr>
              <a:t>GUSTARÍA JUBILARSE A ..</a:t>
            </a:r>
            <a:endParaRPr lang="es-ES" b="1" dirty="0">
              <a:solidFill>
                <a:schemeClr val="bg1"/>
              </a:solidFill>
              <a:latin typeface="Century Gothic" panose="020B0502020202020204" pitchFamily="34" charset="0"/>
            </a:endParaRPr>
          </a:p>
        </p:txBody>
      </p:sp>
      <p:sp>
        <p:nvSpPr>
          <p:cNvPr id="10" name="CuadroTexto 9"/>
          <p:cNvSpPr txBox="1"/>
          <p:nvPr/>
        </p:nvSpPr>
        <p:spPr>
          <a:xfrm>
            <a:off x="7648954" y="1771047"/>
            <a:ext cx="1952779" cy="369332"/>
          </a:xfrm>
          <a:prstGeom prst="rect">
            <a:avLst/>
          </a:prstGeom>
          <a:solidFill>
            <a:schemeClr val="accent4">
              <a:lumMod val="75000"/>
            </a:schemeClr>
          </a:solidFill>
        </p:spPr>
        <p:txBody>
          <a:bodyPr wrap="none" rtlCol="0">
            <a:spAutoFit/>
          </a:bodyPr>
          <a:lstStyle/>
          <a:p>
            <a:r>
              <a:rPr lang="es-ES" b="1" dirty="0" smtClean="0">
                <a:solidFill>
                  <a:schemeClr val="bg1"/>
                </a:solidFill>
                <a:latin typeface="Century Gothic" panose="020B0502020202020204" pitchFamily="34" charset="0"/>
              </a:rPr>
              <a:t>SE JUBILARÁ A ..</a:t>
            </a:r>
            <a:endParaRPr lang="es-ES" b="1" dirty="0">
              <a:solidFill>
                <a:schemeClr val="bg1"/>
              </a:solidFill>
              <a:latin typeface="Century Gothic" panose="020B0502020202020204" pitchFamily="34" charset="0"/>
            </a:endParaRPr>
          </a:p>
        </p:txBody>
      </p:sp>
      <p:sp>
        <p:nvSpPr>
          <p:cNvPr id="13" name="CuadroTexto 12"/>
          <p:cNvSpPr txBox="1"/>
          <p:nvPr/>
        </p:nvSpPr>
        <p:spPr>
          <a:xfrm>
            <a:off x="636255" y="979043"/>
            <a:ext cx="10590663" cy="738664"/>
          </a:xfrm>
          <a:prstGeom prst="rect">
            <a:avLst/>
          </a:prstGeom>
          <a:noFill/>
        </p:spPr>
        <p:txBody>
          <a:bodyPr wrap="square" rtlCol="0">
            <a:spAutoFit/>
          </a:bodyPr>
          <a:lstStyle/>
          <a:p>
            <a:pPr algn="just"/>
            <a:r>
              <a:rPr lang="es-ES" sz="1400" dirty="0" smtClean="0">
                <a:latin typeface="Century Gothic" panose="020B0502020202020204" pitchFamily="34" charset="0"/>
              </a:rPr>
              <a:t>Las opiniones de acuerdo a la edad, si que varían sustancialmente, ya que los más jóvenes ven más lejos la edad a la que se jubilarán. Los españoles de 46 a 60 años son los que en mayor medida ven más cerca la jubilación (a los 65 años). En resumen, cuanto más joven es el entrevistado más lejos piensa que se jubilará.</a:t>
            </a:r>
            <a:endParaRPr lang="es-ES" sz="1400" dirty="0">
              <a:latin typeface="Century Gothic" panose="020B0502020202020204" pitchFamily="34" charset="0"/>
            </a:endParaRPr>
          </a:p>
        </p:txBody>
      </p:sp>
    </p:spTree>
    <p:extLst>
      <p:ext uri="{BB962C8B-B14F-4D97-AF65-F5344CB8AC3E}">
        <p14:creationId xmlns:p14="http://schemas.microsoft.com/office/powerpoint/2010/main" val="2827300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11</a:t>
            </a:fld>
            <a:endParaRPr lang="es-ES" b="1" dirty="0">
              <a:solidFill>
                <a:schemeClr val="bg1">
                  <a:lumMod val="50000"/>
                </a:schemeClr>
              </a:solidFill>
              <a:latin typeface="Century Gothic" panose="020B0502020202020204" pitchFamily="34" charset="0"/>
            </a:endParaRPr>
          </a:p>
        </p:txBody>
      </p:sp>
      <p:graphicFrame>
        <p:nvGraphicFramePr>
          <p:cNvPr id="5" name="Gráfico 4"/>
          <p:cNvGraphicFramePr/>
          <p:nvPr>
            <p:extLst>
              <p:ext uri="{D42A27DB-BD31-4B8C-83A1-F6EECF244321}">
                <p14:modId xmlns:p14="http://schemas.microsoft.com/office/powerpoint/2010/main" val="1397024201"/>
              </p:ext>
            </p:extLst>
          </p:nvPr>
        </p:nvGraphicFramePr>
        <p:xfrm>
          <a:off x="240666" y="2097779"/>
          <a:ext cx="11713779" cy="460861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340795" y="818056"/>
            <a:ext cx="11085540" cy="261610"/>
          </a:xfrm>
          <a:prstGeom prst="rect">
            <a:avLst/>
          </a:prstGeom>
        </p:spPr>
        <p:txBody>
          <a:bodyPr wrap="square">
            <a:spAutoFit/>
          </a:bodyPr>
          <a:lstStyle/>
          <a:p>
            <a:pPr algn="just"/>
            <a:r>
              <a:rPr lang="es-ES_tradnl" sz="1100" b="1" i="1" dirty="0" smtClean="0">
                <a:solidFill>
                  <a:schemeClr val="bg1">
                    <a:lumMod val="50000"/>
                  </a:schemeClr>
                </a:solidFill>
                <a:latin typeface="Century Gothic" panose="020B0502020202020204" pitchFamily="34" charset="0"/>
              </a:rPr>
              <a:t>¿</a:t>
            </a:r>
            <a:r>
              <a:rPr lang="es-ES_tradnl" sz="1100" b="1" i="1" dirty="0">
                <a:solidFill>
                  <a:schemeClr val="bg1">
                    <a:lumMod val="50000"/>
                  </a:schemeClr>
                </a:solidFill>
                <a:latin typeface="Century Gothic" panose="020B0502020202020204" pitchFamily="34" charset="0"/>
              </a:rPr>
              <a:t>A qué edad te gustaría jubilarte? </a:t>
            </a:r>
            <a:endParaRPr lang="es-ES" sz="1100" b="1" i="1" dirty="0">
              <a:solidFill>
                <a:schemeClr val="bg1">
                  <a:lumMod val="50000"/>
                </a:schemeClr>
              </a:solidFill>
              <a:latin typeface="Century Gothic" panose="020B0502020202020204" pitchFamily="34" charset="0"/>
            </a:endParaRPr>
          </a:p>
        </p:txBody>
      </p:sp>
      <p:sp>
        <p:nvSpPr>
          <p:cNvPr id="8" name="Rectángulo 7"/>
          <p:cNvSpPr/>
          <p:nvPr/>
        </p:nvSpPr>
        <p:spPr>
          <a:xfrm>
            <a:off x="4995829" y="6546282"/>
            <a:ext cx="2452916"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Total Muestra (2702 individuos)</a:t>
            </a:r>
            <a:endParaRPr lang="es-ES" sz="1000" b="1" dirty="0">
              <a:solidFill>
                <a:schemeClr val="bg1">
                  <a:lumMod val="50000"/>
                </a:schemeClr>
              </a:solidFill>
              <a:latin typeface="Century Gothic" panose="020B0502020202020204" pitchFamily="34" charset="0"/>
            </a:endParaRPr>
          </a:p>
        </p:txBody>
      </p:sp>
      <p:sp>
        <p:nvSpPr>
          <p:cNvPr id="10" name="24 CuadroTexto"/>
          <p:cNvSpPr txBox="1"/>
          <p:nvPr/>
        </p:nvSpPr>
        <p:spPr>
          <a:xfrm>
            <a:off x="895107" y="45043"/>
            <a:ext cx="8948283"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Edad de jubilación ideal y edad de jubilación real</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9" name="CuadroTexto 8"/>
          <p:cNvSpPr txBox="1"/>
          <p:nvPr/>
        </p:nvSpPr>
        <p:spPr>
          <a:xfrm>
            <a:off x="4781027" y="1657499"/>
            <a:ext cx="2882520" cy="369332"/>
          </a:xfrm>
          <a:prstGeom prst="rect">
            <a:avLst/>
          </a:prstGeom>
          <a:solidFill>
            <a:schemeClr val="accent6"/>
          </a:solidFill>
        </p:spPr>
        <p:txBody>
          <a:bodyPr wrap="none" rtlCol="0">
            <a:spAutoFit/>
          </a:bodyPr>
          <a:lstStyle/>
          <a:p>
            <a:r>
              <a:rPr lang="es-ES" b="1" dirty="0" smtClean="0">
                <a:solidFill>
                  <a:schemeClr val="bg1"/>
                </a:solidFill>
                <a:latin typeface="Century Gothic" panose="020B0502020202020204" pitchFamily="34" charset="0"/>
              </a:rPr>
              <a:t>GUSTARÍA JUBILARSE A ..</a:t>
            </a:r>
            <a:endParaRPr lang="es-ES" b="1" dirty="0">
              <a:solidFill>
                <a:schemeClr val="bg1"/>
              </a:solidFill>
              <a:latin typeface="Century Gothic" panose="020B0502020202020204" pitchFamily="34" charset="0"/>
            </a:endParaRPr>
          </a:p>
        </p:txBody>
      </p:sp>
      <p:sp>
        <p:nvSpPr>
          <p:cNvPr id="11" name="CuadroTexto 10"/>
          <p:cNvSpPr txBox="1"/>
          <p:nvPr/>
        </p:nvSpPr>
        <p:spPr>
          <a:xfrm>
            <a:off x="777922" y="1151983"/>
            <a:ext cx="10590663" cy="307777"/>
          </a:xfrm>
          <a:prstGeom prst="rect">
            <a:avLst/>
          </a:prstGeom>
          <a:noFill/>
        </p:spPr>
        <p:txBody>
          <a:bodyPr wrap="square" rtlCol="0">
            <a:spAutoFit/>
          </a:bodyPr>
          <a:lstStyle/>
          <a:p>
            <a:pPr algn="just"/>
            <a:r>
              <a:rPr lang="es-ES" sz="1400" dirty="0" smtClean="0">
                <a:latin typeface="Century Gothic" panose="020B0502020202020204" pitchFamily="34" charset="0"/>
              </a:rPr>
              <a:t>No hay diferencias de acuerdo a la CC.AA de residencia. A todos los encuestados les gustaría jubilarse a los 65 años</a:t>
            </a:r>
            <a:endParaRPr lang="es-ES" sz="1400" dirty="0">
              <a:latin typeface="Century Gothic" panose="020B0502020202020204" pitchFamily="34" charset="0"/>
            </a:endParaRPr>
          </a:p>
        </p:txBody>
      </p:sp>
    </p:spTree>
    <p:extLst>
      <p:ext uri="{BB962C8B-B14F-4D97-AF65-F5344CB8AC3E}">
        <p14:creationId xmlns:p14="http://schemas.microsoft.com/office/powerpoint/2010/main" val="503395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12</a:t>
            </a:fld>
            <a:endParaRPr lang="es-ES" b="1" dirty="0">
              <a:solidFill>
                <a:schemeClr val="bg1">
                  <a:lumMod val="50000"/>
                </a:schemeClr>
              </a:solidFill>
              <a:latin typeface="Century Gothic" panose="020B0502020202020204" pitchFamily="34" charset="0"/>
            </a:endParaRPr>
          </a:p>
        </p:txBody>
      </p:sp>
      <p:graphicFrame>
        <p:nvGraphicFramePr>
          <p:cNvPr id="5" name="Gráfico 4"/>
          <p:cNvGraphicFramePr/>
          <p:nvPr>
            <p:extLst>
              <p:ext uri="{D42A27DB-BD31-4B8C-83A1-F6EECF244321}">
                <p14:modId xmlns:p14="http://schemas.microsoft.com/office/powerpoint/2010/main" val="2057012543"/>
              </p:ext>
            </p:extLst>
          </p:nvPr>
        </p:nvGraphicFramePr>
        <p:xfrm>
          <a:off x="331076" y="2048682"/>
          <a:ext cx="11713779" cy="460861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331076" y="824021"/>
            <a:ext cx="11085540" cy="261610"/>
          </a:xfrm>
          <a:prstGeom prst="rect">
            <a:avLst/>
          </a:prstGeom>
        </p:spPr>
        <p:txBody>
          <a:bodyPr wrap="square">
            <a:spAutoFit/>
          </a:bodyPr>
          <a:lstStyle/>
          <a:p>
            <a:pPr algn="just"/>
            <a:r>
              <a:rPr lang="es-ES_tradnl" sz="1100" b="1" i="1" dirty="0" smtClean="0">
                <a:solidFill>
                  <a:schemeClr val="bg1">
                    <a:lumMod val="50000"/>
                  </a:schemeClr>
                </a:solidFill>
                <a:latin typeface="Century Gothic" panose="020B0502020202020204" pitchFamily="34" charset="0"/>
              </a:rPr>
              <a:t>Y ¿</a:t>
            </a:r>
            <a:r>
              <a:rPr lang="es-ES_tradnl" sz="1100" b="1" i="1" dirty="0">
                <a:solidFill>
                  <a:schemeClr val="bg1">
                    <a:lumMod val="50000"/>
                  </a:schemeClr>
                </a:solidFill>
                <a:latin typeface="Century Gothic" panose="020B0502020202020204" pitchFamily="34" charset="0"/>
              </a:rPr>
              <a:t>a qué edad crees que podrás jubilarte realmente? </a:t>
            </a:r>
            <a:endParaRPr lang="es-ES" sz="1100" b="1" i="1" dirty="0">
              <a:solidFill>
                <a:schemeClr val="bg1">
                  <a:lumMod val="50000"/>
                </a:schemeClr>
              </a:solidFill>
              <a:latin typeface="Century Gothic" panose="020B0502020202020204" pitchFamily="34" charset="0"/>
            </a:endParaRPr>
          </a:p>
        </p:txBody>
      </p:sp>
      <p:sp>
        <p:nvSpPr>
          <p:cNvPr id="8" name="Rectángulo 7"/>
          <p:cNvSpPr/>
          <p:nvPr/>
        </p:nvSpPr>
        <p:spPr>
          <a:xfrm>
            <a:off x="5004067" y="6513330"/>
            <a:ext cx="2452916"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Total Muestra (2702 individuos)</a:t>
            </a:r>
            <a:endParaRPr lang="es-ES" sz="1000" b="1" dirty="0">
              <a:solidFill>
                <a:schemeClr val="bg1">
                  <a:lumMod val="50000"/>
                </a:schemeClr>
              </a:solidFill>
              <a:latin typeface="Century Gothic" panose="020B0502020202020204" pitchFamily="34" charset="0"/>
            </a:endParaRPr>
          </a:p>
        </p:txBody>
      </p:sp>
      <p:sp>
        <p:nvSpPr>
          <p:cNvPr id="10" name="24 CuadroTexto"/>
          <p:cNvSpPr txBox="1"/>
          <p:nvPr/>
        </p:nvSpPr>
        <p:spPr>
          <a:xfrm>
            <a:off x="895107" y="45043"/>
            <a:ext cx="8948283"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Edad de jubilación ideal y edad de jubilación real</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9" name="CuadroTexto 8"/>
          <p:cNvSpPr txBox="1"/>
          <p:nvPr/>
        </p:nvSpPr>
        <p:spPr>
          <a:xfrm>
            <a:off x="777922" y="1098975"/>
            <a:ext cx="10590663" cy="523220"/>
          </a:xfrm>
          <a:prstGeom prst="rect">
            <a:avLst/>
          </a:prstGeom>
          <a:noFill/>
        </p:spPr>
        <p:txBody>
          <a:bodyPr wrap="square" rtlCol="0">
            <a:spAutoFit/>
          </a:bodyPr>
          <a:lstStyle/>
          <a:p>
            <a:pPr algn="just"/>
            <a:r>
              <a:rPr lang="es-ES" sz="1400" dirty="0" smtClean="0">
                <a:latin typeface="Century Gothic" panose="020B0502020202020204" pitchFamily="34" charset="0"/>
              </a:rPr>
              <a:t>Los gallegos son los españoles que ven más lejana su jubilación (a los 66 años o con más edad), mientras que en el extremo opuesto están los navarros que son los que en mayor proporción piensan que se jubilarán a los 65 años</a:t>
            </a:r>
            <a:endParaRPr lang="es-ES" sz="1400" dirty="0">
              <a:latin typeface="Century Gothic" panose="020B0502020202020204" pitchFamily="34" charset="0"/>
            </a:endParaRPr>
          </a:p>
        </p:txBody>
      </p:sp>
      <p:sp>
        <p:nvSpPr>
          <p:cNvPr id="2" name="Elipse 1"/>
          <p:cNvSpPr/>
          <p:nvPr/>
        </p:nvSpPr>
        <p:spPr>
          <a:xfrm>
            <a:off x="10048616" y="4381248"/>
            <a:ext cx="481670" cy="476518"/>
          </a:xfrm>
          <a:prstGeom prst="ellipse">
            <a:avLst/>
          </a:prstGeom>
          <a:solidFill>
            <a:schemeClr val="accent1">
              <a:lumMod val="75000"/>
              <a:alpha val="29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dirty="0">
              <a:ln>
                <a:solidFill>
                  <a:sysClr val="windowText" lastClr="000000"/>
                </a:solidFill>
              </a:ln>
            </a:endParaRPr>
          </a:p>
        </p:txBody>
      </p:sp>
      <p:sp>
        <p:nvSpPr>
          <p:cNvPr id="11" name="Elipse 10"/>
          <p:cNvSpPr/>
          <p:nvPr/>
        </p:nvSpPr>
        <p:spPr>
          <a:xfrm>
            <a:off x="8126552" y="4840095"/>
            <a:ext cx="481670" cy="476518"/>
          </a:xfrm>
          <a:prstGeom prst="ellipse">
            <a:avLst/>
          </a:prstGeom>
          <a:solidFill>
            <a:srgbClr val="FF0000">
              <a:alpha val="29000"/>
            </a:srgb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dirty="0">
              <a:ln>
                <a:solidFill>
                  <a:sysClr val="windowText" lastClr="000000"/>
                </a:solidFill>
              </a:ln>
            </a:endParaRPr>
          </a:p>
        </p:txBody>
      </p:sp>
      <p:sp>
        <p:nvSpPr>
          <p:cNvPr id="12" name="CuadroTexto 11"/>
          <p:cNvSpPr txBox="1"/>
          <p:nvPr/>
        </p:nvSpPr>
        <p:spPr>
          <a:xfrm>
            <a:off x="5004067" y="1763123"/>
            <a:ext cx="1952779" cy="369332"/>
          </a:xfrm>
          <a:prstGeom prst="rect">
            <a:avLst/>
          </a:prstGeom>
          <a:solidFill>
            <a:schemeClr val="accent6"/>
          </a:solidFill>
        </p:spPr>
        <p:txBody>
          <a:bodyPr wrap="none" rtlCol="0">
            <a:spAutoFit/>
          </a:bodyPr>
          <a:lstStyle/>
          <a:p>
            <a:r>
              <a:rPr lang="es-ES" b="1" dirty="0" smtClean="0">
                <a:solidFill>
                  <a:schemeClr val="bg1"/>
                </a:solidFill>
                <a:latin typeface="Century Gothic" panose="020B0502020202020204" pitchFamily="34" charset="0"/>
              </a:rPr>
              <a:t>SE JUBILARÁ A ..</a:t>
            </a:r>
            <a:endParaRPr lang="es-ES"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607402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13</a:t>
            </a:fld>
            <a:endParaRPr lang="es-ES" b="1" dirty="0">
              <a:solidFill>
                <a:schemeClr val="bg1">
                  <a:lumMod val="50000"/>
                </a:schemeClr>
              </a:solidFill>
              <a:latin typeface="Century Gothic" panose="020B0502020202020204" pitchFamily="34" charset="0"/>
            </a:endParaRPr>
          </a:p>
        </p:txBody>
      </p:sp>
      <p:sp>
        <p:nvSpPr>
          <p:cNvPr id="4" name="Rectángulo 3"/>
          <p:cNvSpPr/>
          <p:nvPr/>
        </p:nvSpPr>
        <p:spPr>
          <a:xfrm>
            <a:off x="1276272" y="849785"/>
            <a:ext cx="5179623" cy="261610"/>
          </a:xfrm>
          <a:prstGeom prst="rect">
            <a:avLst/>
          </a:prstGeom>
        </p:spPr>
        <p:txBody>
          <a:bodyPr wrap="none">
            <a:spAutoFit/>
          </a:bodyPr>
          <a:lstStyle/>
          <a:p>
            <a:r>
              <a:rPr lang="es-ES_tradnl" sz="1100" b="1" i="1" dirty="0" smtClean="0">
                <a:solidFill>
                  <a:schemeClr val="bg1">
                    <a:lumMod val="65000"/>
                  </a:schemeClr>
                </a:solidFill>
                <a:latin typeface="Century Gothic" panose="020B0502020202020204" pitchFamily="34" charset="0"/>
              </a:rPr>
              <a:t>¿</a:t>
            </a:r>
            <a:r>
              <a:rPr lang="es-ES_tradnl" sz="1100" b="1" i="1" dirty="0">
                <a:solidFill>
                  <a:schemeClr val="bg1">
                    <a:lumMod val="65000"/>
                  </a:schemeClr>
                </a:solidFill>
                <a:latin typeface="Century Gothic" panose="020B0502020202020204" pitchFamily="34" charset="0"/>
              </a:rPr>
              <a:t>Confías en recibir una pensión pública en el momento de tu jubilación</a:t>
            </a:r>
            <a:r>
              <a:rPr lang="es-ES_tradnl" sz="1100" b="1" i="1" dirty="0" smtClean="0">
                <a:solidFill>
                  <a:schemeClr val="bg1">
                    <a:lumMod val="65000"/>
                  </a:schemeClr>
                </a:solidFill>
                <a:latin typeface="Century Gothic" panose="020B0502020202020204" pitchFamily="34" charset="0"/>
              </a:rPr>
              <a:t>?</a:t>
            </a:r>
            <a:endParaRPr lang="es-ES" sz="1100" b="1" i="1" dirty="0">
              <a:solidFill>
                <a:schemeClr val="bg1">
                  <a:lumMod val="65000"/>
                </a:schemeClr>
              </a:solidFill>
              <a:latin typeface="Century Gothic" panose="020B0502020202020204" pitchFamily="34" charset="0"/>
            </a:endParaRPr>
          </a:p>
        </p:txBody>
      </p:sp>
      <p:sp>
        <p:nvSpPr>
          <p:cNvPr id="13" name="Rectángulo 12"/>
          <p:cNvSpPr/>
          <p:nvPr/>
        </p:nvSpPr>
        <p:spPr>
          <a:xfrm>
            <a:off x="5004067" y="6455664"/>
            <a:ext cx="2452916" cy="246221"/>
          </a:xfrm>
          <a:prstGeom prst="rect">
            <a:avLst/>
          </a:prstGeom>
        </p:spPr>
        <p:txBody>
          <a:bodyPr wrap="none">
            <a:spAutoFit/>
          </a:bodyPr>
          <a:lstStyle/>
          <a:p>
            <a:r>
              <a:rPr lang="es-ES" sz="1000" b="1" dirty="0" smtClean="0">
                <a:solidFill>
                  <a:schemeClr val="bg1">
                    <a:lumMod val="65000"/>
                  </a:schemeClr>
                </a:solidFill>
                <a:effectLst/>
                <a:latin typeface="Century Gothic" panose="020B0502020202020204" pitchFamily="34" charset="0"/>
                <a:ea typeface="Calibri" panose="020F0502020204030204" pitchFamily="34" charset="0"/>
              </a:rPr>
              <a:t>Base: Total Muestra (2702 individuos)</a:t>
            </a:r>
            <a:endParaRPr lang="es-ES" sz="1000" b="1" dirty="0">
              <a:solidFill>
                <a:schemeClr val="bg1">
                  <a:lumMod val="65000"/>
                </a:schemeClr>
              </a:solidFill>
              <a:latin typeface="Century Gothic" panose="020B0502020202020204" pitchFamily="34" charset="0"/>
            </a:endParaRPr>
          </a:p>
        </p:txBody>
      </p:sp>
      <p:sp>
        <p:nvSpPr>
          <p:cNvPr id="9" name="24 CuadroTexto"/>
          <p:cNvSpPr txBox="1"/>
          <p:nvPr/>
        </p:nvSpPr>
        <p:spPr>
          <a:xfrm>
            <a:off x="1452790" y="45043"/>
            <a:ext cx="7430239"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Confianza en cobrar una pensión pública</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7" name="CuadroTexto 6"/>
          <p:cNvSpPr txBox="1"/>
          <p:nvPr/>
        </p:nvSpPr>
        <p:spPr>
          <a:xfrm>
            <a:off x="777922" y="1358047"/>
            <a:ext cx="10590663" cy="523220"/>
          </a:xfrm>
          <a:prstGeom prst="rect">
            <a:avLst/>
          </a:prstGeom>
          <a:noFill/>
        </p:spPr>
        <p:txBody>
          <a:bodyPr wrap="square" rtlCol="0">
            <a:spAutoFit/>
          </a:bodyPr>
          <a:lstStyle/>
          <a:p>
            <a:pPr algn="just"/>
            <a:r>
              <a:rPr lang="es-ES" sz="1400" dirty="0" smtClean="0">
                <a:latin typeface="Century Gothic" panose="020B0502020202020204" pitchFamily="34" charset="0"/>
              </a:rPr>
              <a:t>La opinión está muy polarizada, algo más de la mitad de los españoles confía en recibir la pensión pública cuando se jubile, mientras el porcentaje que se muestra pesimista al respecto es casi del 50%.</a:t>
            </a:r>
            <a:endParaRPr lang="es-ES" sz="1400" dirty="0">
              <a:latin typeface="Century Gothic" panose="020B0502020202020204" pitchFamily="34" charset="0"/>
            </a:endParaRPr>
          </a:p>
        </p:txBody>
      </p:sp>
      <p:pic>
        <p:nvPicPr>
          <p:cNvPr id="2" name="Imagen 1"/>
          <p:cNvPicPr>
            <a:picLocks noChangeAspect="1"/>
          </p:cNvPicPr>
          <p:nvPr/>
        </p:nvPicPr>
        <p:blipFill>
          <a:blip r:embed="rId2"/>
          <a:stretch>
            <a:fillRect/>
          </a:stretch>
        </p:blipFill>
        <p:spPr>
          <a:xfrm>
            <a:off x="2842054" y="2096168"/>
            <a:ext cx="6224555" cy="4419983"/>
          </a:xfrm>
          <a:prstGeom prst="rect">
            <a:avLst/>
          </a:prstGeom>
        </p:spPr>
      </p:pic>
    </p:spTree>
    <p:extLst>
      <p:ext uri="{BB962C8B-B14F-4D97-AF65-F5344CB8AC3E}">
        <p14:creationId xmlns:p14="http://schemas.microsoft.com/office/powerpoint/2010/main" val="258703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14</a:t>
            </a:fld>
            <a:endParaRPr lang="es-ES" b="1" dirty="0">
              <a:solidFill>
                <a:schemeClr val="bg1">
                  <a:lumMod val="50000"/>
                </a:schemeClr>
              </a:solidFill>
              <a:latin typeface="Century Gothic" panose="020B0502020202020204" pitchFamily="34" charset="0"/>
            </a:endParaRPr>
          </a:p>
        </p:txBody>
      </p:sp>
      <p:sp>
        <p:nvSpPr>
          <p:cNvPr id="4" name="Rectángulo 3"/>
          <p:cNvSpPr/>
          <p:nvPr/>
        </p:nvSpPr>
        <p:spPr>
          <a:xfrm>
            <a:off x="1276272" y="849785"/>
            <a:ext cx="5179623" cy="261610"/>
          </a:xfrm>
          <a:prstGeom prst="rect">
            <a:avLst/>
          </a:prstGeom>
        </p:spPr>
        <p:txBody>
          <a:bodyPr wrap="none">
            <a:spAutoFit/>
          </a:bodyPr>
          <a:lstStyle/>
          <a:p>
            <a:r>
              <a:rPr lang="es-ES_tradnl" sz="1100" b="1" i="1" dirty="0" smtClean="0">
                <a:solidFill>
                  <a:schemeClr val="bg1">
                    <a:lumMod val="50000"/>
                  </a:schemeClr>
                </a:solidFill>
                <a:latin typeface="Century Gothic" panose="020B0502020202020204" pitchFamily="34" charset="0"/>
              </a:rPr>
              <a:t>¿</a:t>
            </a:r>
            <a:r>
              <a:rPr lang="es-ES_tradnl" sz="1100" b="1" i="1" dirty="0">
                <a:solidFill>
                  <a:schemeClr val="bg1">
                    <a:lumMod val="50000"/>
                  </a:schemeClr>
                </a:solidFill>
                <a:latin typeface="Century Gothic" panose="020B0502020202020204" pitchFamily="34" charset="0"/>
              </a:rPr>
              <a:t>Confías en recibir una pensión pública en el momento de tu jubilación</a:t>
            </a:r>
            <a:r>
              <a:rPr lang="es-ES_tradnl" sz="1100" b="1" i="1" dirty="0" smtClean="0">
                <a:solidFill>
                  <a:schemeClr val="bg1">
                    <a:lumMod val="50000"/>
                  </a:schemeClr>
                </a:solidFill>
                <a:latin typeface="Century Gothic" panose="020B0502020202020204" pitchFamily="34" charset="0"/>
              </a:rPr>
              <a:t>?</a:t>
            </a:r>
            <a:endParaRPr lang="es-ES" sz="1100" b="1" i="1" dirty="0">
              <a:solidFill>
                <a:schemeClr val="bg1">
                  <a:lumMod val="50000"/>
                </a:schemeClr>
              </a:solidFill>
              <a:latin typeface="Century Gothic" panose="020B0502020202020204" pitchFamily="34" charset="0"/>
            </a:endParaRPr>
          </a:p>
        </p:txBody>
      </p:sp>
      <p:sp>
        <p:nvSpPr>
          <p:cNvPr id="13" name="Rectángulo 12"/>
          <p:cNvSpPr/>
          <p:nvPr/>
        </p:nvSpPr>
        <p:spPr>
          <a:xfrm>
            <a:off x="5004067" y="6455664"/>
            <a:ext cx="2452916" cy="246221"/>
          </a:xfrm>
          <a:prstGeom prst="rect">
            <a:avLst/>
          </a:prstGeom>
        </p:spPr>
        <p:txBody>
          <a:bodyPr wrap="none">
            <a:spAutoFit/>
          </a:bodyPr>
          <a:lstStyle/>
          <a:p>
            <a:r>
              <a:rPr lang="es-ES" sz="1000" b="1" dirty="0" smtClean="0">
                <a:solidFill>
                  <a:schemeClr val="bg1">
                    <a:lumMod val="65000"/>
                  </a:schemeClr>
                </a:solidFill>
                <a:effectLst/>
                <a:latin typeface="Century Gothic" panose="020B0502020202020204" pitchFamily="34" charset="0"/>
                <a:ea typeface="Calibri" panose="020F0502020204030204" pitchFamily="34" charset="0"/>
              </a:rPr>
              <a:t>Base: Total Muestra (2702 individuos)</a:t>
            </a:r>
            <a:endParaRPr lang="es-ES" sz="1000" b="1" dirty="0">
              <a:solidFill>
                <a:schemeClr val="bg1">
                  <a:lumMod val="65000"/>
                </a:schemeClr>
              </a:solidFill>
              <a:latin typeface="Century Gothic" panose="020B0502020202020204" pitchFamily="34" charset="0"/>
            </a:endParaRPr>
          </a:p>
        </p:txBody>
      </p:sp>
      <p:sp>
        <p:nvSpPr>
          <p:cNvPr id="9" name="24 CuadroTexto"/>
          <p:cNvSpPr txBox="1"/>
          <p:nvPr/>
        </p:nvSpPr>
        <p:spPr>
          <a:xfrm>
            <a:off x="1452790" y="45043"/>
            <a:ext cx="7430239"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Confianza en cobrar una pensión pública</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graphicFrame>
        <p:nvGraphicFramePr>
          <p:cNvPr id="5" name="Gráfico 4"/>
          <p:cNvGraphicFramePr/>
          <p:nvPr>
            <p:extLst>
              <p:ext uri="{D42A27DB-BD31-4B8C-83A1-F6EECF244321}">
                <p14:modId xmlns:p14="http://schemas.microsoft.com/office/powerpoint/2010/main" val="2788714952"/>
              </p:ext>
            </p:extLst>
          </p:nvPr>
        </p:nvGraphicFramePr>
        <p:xfrm>
          <a:off x="488731" y="1985138"/>
          <a:ext cx="5675586" cy="43095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p:cNvGraphicFramePr/>
          <p:nvPr>
            <p:extLst>
              <p:ext uri="{D42A27DB-BD31-4B8C-83A1-F6EECF244321}">
                <p14:modId xmlns:p14="http://schemas.microsoft.com/office/powerpoint/2010/main" val="3185360947"/>
              </p:ext>
            </p:extLst>
          </p:nvPr>
        </p:nvGraphicFramePr>
        <p:xfrm>
          <a:off x="6516414" y="1985137"/>
          <a:ext cx="5675586" cy="4309533"/>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p:cNvSpPr txBox="1"/>
          <p:nvPr/>
        </p:nvSpPr>
        <p:spPr>
          <a:xfrm>
            <a:off x="723331" y="1272388"/>
            <a:ext cx="10590663" cy="523220"/>
          </a:xfrm>
          <a:prstGeom prst="rect">
            <a:avLst/>
          </a:prstGeom>
          <a:noFill/>
        </p:spPr>
        <p:txBody>
          <a:bodyPr wrap="square" rtlCol="0">
            <a:spAutoFit/>
          </a:bodyPr>
          <a:lstStyle/>
          <a:p>
            <a:pPr algn="just"/>
            <a:r>
              <a:rPr lang="es-ES" sz="1400" dirty="0" smtClean="0">
                <a:latin typeface="Century Gothic" panose="020B0502020202020204" pitchFamily="34" charset="0"/>
              </a:rPr>
              <a:t>Los hombres son bastante más optimistas que las mujeres, cuando se pregunta si confían en recibir la pensión cuando se jubilen. En relación a la edad, se observa que a mayor es esta, mayor es también la confianza en cobrarla.</a:t>
            </a:r>
            <a:endParaRPr lang="es-ES" sz="1400" dirty="0">
              <a:latin typeface="Century Gothic" panose="020B0502020202020204" pitchFamily="34" charset="0"/>
            </a:endParaRPr>
          </a:p>
        </p:txBody>
      </p:sp>
    </p:spTree>
    <p:extLst>
      <p:ext uri="{BB962C8B-B14F-4D97-AF65-F5344CB8AC3E}">
        <p14:creationId xmlns:p14="http://schemas.microsoft.com/office/powerpoint/2010/main" val="1901391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15</a:t>
            </a:fld>
            <a:endParaRPr lang="es-ES" b="1" dirty="0">
              <a:solidFill>
                <a:schemeClr val="bg1">
                  <a:lumMod val="50000"/>
                </a:schemeClr>
              </a:solidFill>
              <a:latin typeface="Century Gothic" panose="020B0502020202020204" pitchFamily="34" charset="0"/>
            </a:endParaRPr>
          </a:p>
        </p:txBody>
      </p:sp>
      <p:sp>
        <p:nvSpPr>
          <p:cNvPr id="4" name="Rectángulo 3"/>
          <p:cNvSpPr/>
          <p:nvPr/>
        </p:nvSpPr>
        <p:spPr>
          <a:xfrm>
            <a:off x="1276272" y="849785"/>
            <a:ext cx="5179623" cy="261610"/>
          </a:xfrm>
          <a:prstGeom prst="rect">
            <a:avLst/>
          </a:prstGeom>
        </p:spPr>
        <p:txBody>
          <a:bodyPr wrap="none">
            <a:spAutoFit/>
          </a:bodyPr>
          <a:lstStyle/>
          <a:p>
            <a:r>
              <a:rPr lang="es-ES_tradnl" sz="1100" b="1" i="1" dirty="0" smtClean="0">
                <a:solidFill>
                  <a:schemeClr val="bg1">
                    <a:lumMod val="50000"/>
                  </a:schemeClr>
                </a:solidFill>
                <a:latin typeface="Century Gothic" panose="020B0502020202020204" pitchFamily="34" charset="0"/>
              </a:rPr>
              <a:t>¿</a:t>
            </a:r>
            <a:r>
              <a:rPr lang="es-ES_tradnl" sz="1100" b="1" i="1" dirty="0">
                <a:solidFill>
                  <a:schemeClr val="bg1">
                    <a:lumMod val="50000"/>
                  </a:schemeClr>
                </a:solidFill>
                <a:latin typeface="Century Gothic" panose="020B0502020202020204" pitchFamily="34" charset="0"/>
              </a:rPr>
              <a:t>Confías en recibir una pensión pública en el momento de tu jubilación</a:t>
            </a:r>
            <a:r>
              <a:rPr lang="es-ES_tradnl" sz="1100" b="1" i="1" dirty="0" smtClean="0">
                <a:solidFill>
                  <a:schemeClr val="bg1">
                    <a:lumMod val="50000"/>
                  </a:schemeClr>
                </a:solidFill>
                <a:latin typeface="Century Gothic" panose="020B0502020202020204" pitchFamily="34" charset="0"/>
              </a:rPr>
              <a:t>?</a:t>
            </a:r>
            <a:endParaRPr lang="es-ES" sz="1100" b="1" i="1" dirty="0">
              <a:solidFill>
                <a:schemeClr val="bg1">
                  <a:lumMod val="50000"/>
                </a:schemeClr>
              </a:solidFill>
              <a:latin typeface="Century Gothic" panose="020B0502020202020204" pitchFamily="34" charset="0"/>
            </a:endParaRPr>
          </a:p>
        </p:txBody>
      </p:sp>
      <p:sp>
        <p:nvSpPr>
          <p:cNvPr id="13" name="Rectángulo 12"/>
          <p:cNvSpPr/>
          <p:nvPr/>
        </p:nvSpPr>
        <p:spPr>
          <a:xfrm>
            <a:off x="5004067" y="6455664"/>
            <a:ext cx="2452916"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Total Muestra (2702 individuos)</a:t>
            </a:r>
            <a:endParaRPr lang="es-ES" sz="1000" b="1" dirty="0">
              <a:solidFill>
                <a:schemeClr val="bg1">
                  <a:lumMod val="50000"/>
                </a:schemeClr>
              </a:solidFill>
              <a:latin typeface="Century Gothic" panose="020B0502020202020204" pitchFamily="34" charset="0"/>
            </a:endParaRPr>
          </a:p>
        </p:txBody>
      </p:sp>
      <p:sp>
        <p:nvSpPr>
          <p:cNvPr id="9" name="24 CuadroTexto"/>
          <p:cNvSpPr txBox="1"/>
          <p:nvPr/>
        </p:nvSpPr>
        <p:spPr>
          <a:xfrm>
            <a:off x="1452790" y="45043"/>
            <a:ext cx="7430239"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Confianza en cobrar una pensión pública</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graphicFrame>
        <p:nvGraphicFramePr>
          <p:cNvPr id="5" name="Gráfico 4"/>
          <p:cNvGraphicFramePr/>
          <p:nvPr>
            <p:extLst>
              <p:ext uri="{D42A27DB-BD31-4B8C-83A1-F6EECF244321}">
                <p14:modId xmlns:p14="http://schemas.microsoft.com/office/powerpoint/2010/main" val="4035162626"/>
              </p:ext>
            </p:extLst>
          </p:nvPr>
        </p:nvGraphicFramePr>
        <p:xfrm>
          <a:off x="344724" y="1847049"/>
          <a:ext cx="11713779" cy="4608615"/>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723331" y="1255912"/>
            <a:ext cx="10590663" cy="738664"/>
          </a:xfrm>
          <a:prstGeom prst="rect">
            <a:avLst/>
          </a:prstGeom>
          <a:noFill/>
        </p:spPr>
        <p:txBody>
          <a:bodyPr wrap="square" rtlCol="0">
            <a:spAutoFit/>
          </a:bodyPr>
          <a:lstStyle/>
          <a:p>
            <a:pPr algn="just"/>
            <a:r>
              <a:rPr lang="es-ES" sz="1400" dirty="0" smtClean="0">
                <a:latin typeface="Century Gothic" panose="020B0502020202020204" pitchFamily="34" charset="0"/>
              </a:rPr>
              <a:t>Los habitantes de Baleares, son con diferencia los españoles más optimistas a la hora de pensar que sí cobrarán la pensión. Por el contrario, y con porcentajes que superan el 50% en cuanto a desconfianza, están los cántabros, los castellanoleoneses, los castellano manchegos, los valencianos, gallegos y navarros.</a:t>
            </a:r>
            <a:endParaRPr lang="es-ES" sz="1400" dirty="0">
              <a:latin typeface="Century Gothic" panose="020B0502020202020204" pitchFamily="34" charset="0"/>
            </a:endParaRPr>
          </a:p>
        </p:txBody>
      </p:sp>
      <p:sp>
        <p:nvSpPr>
          <p:cNvPr id="8" name="Elipse 7"/>
          <p:cNvSpPr/>
          <p:nvPr/>
        </p:nvSpPr>
        <p:spPr>
          <a:xfrm>
            <a:off x="10710012" y="2832259"/>
            <a:ext cx="481670" cy="476518"/>
          </a:xfrm>
          <a:prstGeom prst="ellipse">
            <a:avLst/>
          </a:prstGeom>
          <a:solidFill>
            <a:schemeClr val="accent1">
              <a:lumMod val="75000"/>
              <a:alpha val="29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dirty="0">
              <a:ln>
                <a:solidFill>
                  <a:sysClr val="windowText" lastClr="000000"/>
                </a:solidFill>
              </a:ln>
            </a:endParaRPr>
          </a:p>
        </p:txBody>
      </p:sp>
      <p:sp>
        <p:nvSpPr>
          <p:cNvPr id="10" name="Elipse 9"/>
          <p:cNvSpPr/>
          <p:nvPr/>
        </p:nvSpPr>
        <p:spPr>
          <a:xfrm>
            <a:off x="2858516" y="3958209"/>
            <a:ext cx="481670" cy="476518"/>
          </a:xfrm>
          <a:prstGeom prst="ellipse">
            <a:avLst/>
          </a:prstGeom>
          <a:solidFill>
            <a:srgbClr val="FF0000">
              <a:alpha val="29000"/>
            </a:srgb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dirty="0">
              <a:ln>
                <a:solidFill>
                  <a:sysClr val="windowText" lastClr="000000"/>
                </a:solidFill>
              </a:ln>
            </a:endParaRPr>
          </a:p>
        </p:txBody>
      </p:sp>
      <p:sp>
        <p:nvSpPr>
          <p:cNvPr id="11" name="Elipse 10"/>
          <p:cNvSpPr/>
          <p:nvPr/>
        </p:nvSpPr>
        <p:spPr>
          <a:xfrm>
            <a:off x="4162765" y="2839091"/>
            <a:ext cx="481670" cy="476518"/>
          </a:xfrm>
          <a:prstGeom prst="ellipse">
            <a:avLst/>
          </a:prstGeom>
          <a:solidFill>
            <a:schemeClr val="accent1">
              <a:lumMod val="75000"/>
              <a:alpha val="29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dirty="0">
              <a:ln>
                <a:solidFill>
                  <a:sysClr val="windowText" lastClr="000000"/>
                </a:solidFill>
              </a:ln>
            </a:endParaRPr>
          </a:p>
        </p:txBody>
      </p:sp>
      <p:sp>
        <p:nvSpPr>
          <p:cNvPr id="12" name="Elipse 11"/>
          <p:cNvSpPr/>
          <p:nvPr/>
        </p:nvSpPr>
        <p:spPr>
          <a:xfrm>
            <a:off x="4833784" y="2841363"/>
            <a:ext cx="481670" cy="476518"/>
          </a:xfrm>
          <a:prstGeom prst="ellipse">
            <a:avLst/>
          </a:prstGeom>
          <a:solidFill>
            <a:schemeClr val="accent1">
              <a:lumMod val="75000"/>
              <a:alpha val="29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dirty="0">
              <a:ln>
                <a:solidFill>
                  <a:sysClr val="windowText" lastClr="000000"/>
                </a:solidFill>
              </a:ln>
            </a:endParaRPr>
          </a:p>
        </p:txBody>
      </p:sp>
      <p:sp>
        <p:nvSpPr>
          <p:cNvPr id="14" name="Elipse 13"/>
          <p:cNvSpPr/>
          <p:nvPr/>
        </p:nvSpPr>
        <p:spPr>
          <a:xfrm>
            <a:off x="5477505" y="2898227"/>
            <a:ext cx="481670" cy="476518"/>
          </a:xfrm>
          <a:prstGeom prst="ellipse">
            <a:avLst/>
          </a:prstGeom>
          <a:solidFill>
            <a:schemeClr val="accent1">
              <a:lumMod val="75000"/>
              <a:alpha val="29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dirty="0">
              <a:ln>
                <a:solidFill>
                  <a:sysClr val="windowText" lastClr="000000"/>
                </a:solidFill>
              </a:ln>
            </a:endParaRPr>
          </a:p>
        </p:txBody>
      </p:sp>
      <p:sp>
        <p:nvSpPr>
          <p:cNvPr id="15" name="Elipse 14"/>
          <p:cNvSpPr/>
          <p:nvPr/>
        </p:nvSpPr>
        <p:spPr>
          <a:xfrm>
            <a:off x="6762671" y="2832259"/>
            <a:ext cx="481670" cy="476518"/>
          </a:xfrm>
          <a:prstGeom prst="ellipse">
            <a:avLst/>
          </a:prstGeom>
          <a:solidFill>
            <a:schemeClr val="accent1">
              <a:lumMod val="75000"/>
              <a:alpha val="29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dirty="0">
              <a:ln>
                <a:solidFill>
                  <a:sysClr val="windowText" lastClr="000000"/>
                </a:solidFill>
              </a:ln>
            </a:endParaRPr>
          </a:p>
        </p:txBody>
      </p:sp>
      <p:sp>
        <p:nvSpPr>
          <p:cNvPr id="16" name="Elipse 15"/>
          <p:cNvSpPr/>
          <p:nvPr/>
        </p:nvSpPr>
        <p:spPr>
          <a:xfrm>
            <a:off x="8110106" y="2898227"/>
            <a:ext cx="481670" cy="476518"/>
          </a:xfrm>
          <a:prstGeom prst="ellipse">
            <a:avLst/>
          </a:prstGeom>
          <a:solidFill>
            <a:schemeClr val="accent1">
              <a:lumMod val="75000"/>
              <a:alpha val="29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dirty="0">
              <a:ln>
                <a:solidFill>
                  <a:sysClr val="windowText" lastClr="000000"/>
                </a:solidFill>
              </a:ln>
            </a:endParaRPr>
          </a:p>
        </p:txBody>
      </p:sp>
    </p:spTree>
    <p:extLst>
      <p:ext uri="{BB962C8B-B14F-4D97-AF65-F5344CB8AC3E}">
        <p14:creationId xmlns:p14="http://schemas.microsoft.com/office/powerpoint/2010/main" val="1939655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16</a:t>
            </a:fld>
            <a:endParaRPr lang="es-ES" b="1" dirty="0">
              <a:solidFill>
                <a:schemeClr val="bg1">
                  <a:lumMod val="50000"/>
                </a:schemeClr>
              </a:solidFill>
              <a:latin typeface="Century Gothic" panose="020B0502020202020204" pitchFamily="34" charset="0"/>
            </a:endParaRPr>
          </a:p>
        </p:txBody>
      </p:sp>
      <p:sp>
        <p:nvSpPr>
          <p:cNvPr id="4" name="Rectángulo 3"/>
          <p:cNvSpPr/>
          <p:nvPr/>
        </p:nvSpPr>
        <p:spPr>
          <a:xfrm>
            <a:off x="1276272" y="830246"/>
            <a:ext cx="6426759" cy="261610"/>
          </a:xfrm>
          <a:prstGeom prst="rect">
            <a:avLst/>
          </a:prstGeom>
        </p:spPr>
        <p:txBody>
          <a:bodyPr wrap="none">
            <a:spAutoFit/>
          </a:bodyPr>
          <a:lstStyle/>
          <a:p>
            <a:r>
              <a:rPr lang="es-ES_tradnl" sz="1100" b="1" i="1" dirty="0" smtClean="0">
                <a:solidFill>
                  <a:schemeClr val="bg1">
                    <a:lumMod val="50000"/>
                  </a:schemeClr>
                </a:solidFill>
                <a:latin typeface="Century Gothic" panose="020B0502020202020204" pitchFamily="34" charset="0"/>
              </a:rPr>
              <a:t>¿</a:t>
            </a:r>
            <a:r>
              <a:rPr lang="es-ES_tradnl" sz="1100" b="1" i="1" dirty="0">
                <a:solidFill>
                  <a:schemeClr val="bg1">
                    <a:lumMod val="50000"/>
                  </a:schemeClr>
                </a:solidFill>
                <a:latin typeface="Century Gothic" panose="020B0502020202020204" pitchFamily="34" charset="0"/>
              </a:rPr>
              <a:t>Crees que la pensión pública que recibas será suficiente para mantener tu nivel de vida? </a:t>
            </a:r>
            <a:endParaRPr lang="es-ES" sz="1100" b="1" i="1" dirty="0">
              <a:solidFill>
                <a:schemeClr val="bg1">
                  <a:lumMod val="50000"/>
                </a:schemeClr>
              </a:solidFill>
              <a:latin typeface="Century Gothic" panose="020B0502020202020204" pitchFamily="34" charset="0"/>
            </a:endParaRPr>
          </a:p>
        </p:txBody>
      </p:sp>
      <p:sp>
        <p:nvSpPr>
          <p:cNvPr id="13" name="Rectángulo 12"/>
          <p:cNvSpPr/>
          <p:nvPr/>
        </p:nvSpPr>
        <p:spPr>
          <a:xfrm>
            <a:off x="5004067" y="6455664"/>
            <a:ext cx="2680542" cy="261610"/>
          </a:xfrm>
          <a:prstGeom prst="rect">
            <a:avLst/>
          </a:prstGeom>
        </p:spPr>
        <p:txBody>
          <a:bodyPr wrap="none">
            <a:spAutoFit/>
          </a:bodyPr>
          <a:lstStyle/>
          <a:p>
            <a:r>
              <a:rPr lang="es-ES" sz="1100" b="1" dirty="0" smtClean="0">
                <a:solidFill>
                  <a:schemeClr val="bg1">
                    <a:lumMod val="50000"/>
                  </a:schemeClr>
                </a:solidFill>
                <a:effectLst/>
                <a:latin typeface="Century Gothic" panose="020B0502020202020204" pitchFamily="34" charset="0"/>
                <a:ea typeface="Calibri" panose="020F0502020204030204" pitchFamily="34" charset="0"/>
              </a:rPr>
              <a:t>Base: Total Muestra (2702 individuos)</a:t>
            </a:r>
            <a:endParaRPr lang="es-ES" sz="1100" b="1" dirty="0">
              <a:solidFill>
                <a:schemeClr val="bg1">
                  <a:lumMod val="50000"/>
                </a:schemeClr>
              </a:solidFill>
              <a:latin typeface="Century Gothic" panose="020B0502020202020204" pitchFamily="34" charset="0"/>
            </a:endParaRPr>
          </a:p>
        </p:txBody>
      </p:sp>
      <p:sp>
        <p:nvSpPr>
          <p:cNvPr id="9" name="24 CuadroTexto"/>
          <p:cNvSpPr txBox="1"/>
          <p:nvPr/>
        </p:nvSpPr>
        <p:spPr>
          <a:xfrm>
            <a:off x="1169006" y="45043"/>
            <a:ext cx="9522159"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Con la pensión pública se mantendrá el nivel de vida</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7" name="CuadroTexto 6"/>
          <p:cNvSpPr txBox="1"/>
          <p:nvPr/>
        </p:nvSpPr>
        <p:spPr>
          <a:xfrm>
            <a:off x="777922" y="1358047"/>
            <a:ext cx="10590663" cy="738664"/>
          </a:xfrm>
          <a:prstGeom prst="rect">
            <a:avLst/>
          </a:prstGeom>
          <a:noFill/>
        </p:spPr>
        <p:txBody>
          <a:bodyPr wrap="square" rtlCol="0">
            <a:spAutoFit/>
          </a:bodyPr>
          <a:lstStyle/>
          <a:p>
            <a:pPr algn="just"/>
            <a:r>
              <a:rPr lang="es-ES" sz="1400" dirty="0" smtClean="0">
                <a:latin typeface="Century Gothic" panose="020B0502020202020204" pitchFamily="34" charset="0"/>
              </a:rPr>
              <a:t>En lo que sí se está de acuerdo, es que con la pensión pública no será suficiente para mantener el nivel de vida actual. En este sentido, esa opinión es compartida por el 82% de los españoles frente al 18% que si cree que dicha pensión sí le bastará para mantener dicho nivel de vida.</a:t>
            </a:r>
            <a:endParaRPr lang="es-ES" sz="1400" dirty="0">
              <a:latin typeface="Century Gothic" panose="020B0502020202020204" pitchFamily="34" charset="0"/>
            </a:endParaRPr>
          </a:p>
        </p:txBody>
      </p:sp>
      <p:pic>
        <p:nvPicPr>
          <p:cNvPr id="2" name="Imagen 1"/>
          <p:cNvPicPr>
            <a:picLocks noChangeAspect="1"/>
          </p:cNvPicPr>
          <p:nvPr/>
        </p:nvPicPr>
        <p:blipFill>
          <a:blip r:embed="rId2"/>
          <a:stretch>
            <a:fillRect/>
          </a:stretch>
        </p:blipFill>
        <p:spPr>
          <a:xfrm>
            <a:off x="2641008" y="1881640"/>
            <a:ext cx="6578154" cy="4407790"/>
          </a:xfrm>
          <a:prstGeom prst="rect">
            <a:avLst/>
          </a:prstGeom>
        </p:spPr>
      </p:pic>
    </p:spTree>
    <p:extLst>
      <p:ext uri="{BB962C8B-B14F-4D97-AF65-F5344CB8AC3E}">
        <p14:creationId xmlns:p14="http://schemas.microsoft.com/office/powerpoint/2010/main" val="3068750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17</a:t>
            </a:fld>
            <a:endParaRPr lang="es-ES" b="1" dirty="0">
              <a:solidFill>
                <a:schemeClr val="bg1">
                  <a:lumMod val="50000"/>
                </a:schemeClr>
              </a:solidFill>
              <a:latin typeface="Century Gothic" panose="020B0502020202020204" pitchFamily="34" charset="0"/>
            </a:endParaRPr>
          </a:p>
        </p:txBody>
      </p:sp>
      <p:sp>
        <p:nvSpPr>
          <p:cNvPr id="13" name="Rectángulo 12"/>
          <p:cNvSpPr/>
          <p:nvPr/>
        </p:nvSpPr>
        <p:spPr>
          <a:xfrm>
            <a:off x="5004067" y="6455664"/>
            <a:ext cx="2569934" cy="253916"/>
          </a:xfrm>
          <a:prstGeom prst="rect">
            <a:avLst/>
          </a:prstGeom>
        </p:spPr>
        <p:txBody>
          <a:bodyPr wrap="none">
            <a:spAutoFit/>
          </a:bodyPr>
          <a:lstStyle/>
          <a:p>
            <a:r>
              <a:rPr lang="es-ES" sz="1050" b="1" dirty="0" smtClean="0">
                <a:solidFill>
                  <a:schemeClr val="bg1">
                    <a:lumMod val="50000"/>
                  </a:schemeClr>
                </a:solidFill>
                <a:effectLst/>
                <a:latin typeface="Century Gothic" panose="020B0502020202020204" pitchFamily="34" charset="0"/>
                <a:ea typeface="Calibri" panose="020F0502020204030204" pitchFamily="34" charset="0"/>
              </a:rPr>
              <a:t>Base: Total Muestra (2702 individuos)</a:t>
            </a:r>
            <a:endParaRPr lang="es-ES" sz="1050" b="1" dirty="0">
              <a:solidFill>
                <a:schemeClr val="bg1">
                  <a:lumMod val="50000"/>
                </a:schemeClr>
              </a:solidFill>
              <a:latin typeface="Century Gothic" panose="020B0502020202020204" pitchFamily="34" charset="0"/>
            </a:endParaRPr>
          </a:p>
        </p:txBody>
      </p:sp>
      <p:graphicFrame>
        <p:nvGraphicFramePr>
          <p:cNvPr id="5" name="Gráfico 4"/>
          <p:cNvGraphicFramePr/>
          <p:nvPr>
            <p:extLst>
              <p:ext uri="{D42A27DB-BD31-4B8C-83A1-F6EECF244321}">
                <p14:modId xmlns:p14="http://schemas.microsoft.com/office/powerpoint/2010/main" val="3533665459"/>
              </p:ext>
            </p:extLst>
          </p:nvPr>
        </p:nvGraphicFramePr>
        <p:xfrm>
          <a:off x="338603" y="1971495"/>
          <a:ext cx="5675586" cy="43095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p:cNvGraphicFramePr/>
          <p:nvPr>
            <p:extLst>
              <p:ext uri="{D42A27DB-BD31-4B8C-83A1-F6EECF244321}">
                <p14:modId xmlns:p14="http://schemas.microsoft.com/office/powerpoint/2010/main" val="3523226655"/>
              </p:ext>
            </p:extLst>
          </p:nvPr>
        </p:nvGraphicFramePr>
        <p:xfrm>
          <a:off x="6366286" y="1971494"/>
          <a:ext cx="5675586" cy="430953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p:cNvSpPr/>
          <p:nvPr/>
        </p:nvSpPr>
        <p:spPr>
          <a:xfrm>
            <a:off x="777922" y="676139"/>
            <a:ext cx="6426759" cy="261610"/>
          </a:xfrm>
          <a:prstGeom prst="rect">
            <a:avLst/>
          </a:prstGeom>
        </p:spPr>
        <p:txBody>
          <a:bodyPr wrap="none">
            <a:spAutoFit/>
          </a:bodyPr>
          <a:lstStyle/>
          <a:p>
            <a:r>
              <a:rPr lang="es-ES_tradnl" sz="1100" b="1" i="1" dirty="0" smtClean="0">
                <a:solidFill>
                  <a:schemeClr val="bg1">
                    <a:lumMod val="50000"/>
                  </a:schemeClr>
                </a:solidFill>
                <a:latin typeface="Century Gothic" panose="020B0502020202020204" pitchFamily="34" charset="0"/>
              </a:rPr>
              <a:t>¿</a:t>
            </a:r>
            <a:r>
              <a:rPr lang="es-ES_tradnl" sz="1100" b="1" i="1" dirty="0">
                <a:solidFill>
                  <a:schemeClr val="bg1">
                    <a:lumMod val="50000"/>
                  </a:schemeClr>
                </a:solidFill>
                <a:latin typeface="Century Gothic" panose="020B0502020202020204" pitchFamily="34" charset="0"/>
              </a:rPr>
              <a:t>Crees que la pensión pública que recibas será suficiente para mantener tu nivel de vida? </a:t>
            </a:r>
            <a:endParaRPr lang="es-ES" sz="1100" b="1" i="1" dirty="0">
              <a:solidFill>
                <a:schemeClr val="bg1">
                  <a:lumMod val="50000"/>
                </a:schemeClr>
              </a:solidFill>
              <a:latin typeface="Century Gothic" panose="020B0502020202020204" pitchFamily="34" charset="0"/>
            </a:endParaRPr>
          </a:p>
        </p:txBody>
      </p:sp>
      <p:sp>
        <p:nvSpPr>
          <p:cNvPr id="11" name="24 CuadroTexto"/>
          <p:cNvSpPr txBox="1"/>
          <p:nvPr/>
        </p:nvSpPr>
        <p:spPr>
          <a:xfrm>
            <a:off x="1169006" y="45043"/>
            <a:ext cx="9522159"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Con la pensión pública se mantendrá el nivel de vida</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9" name="CuadroTexto 8"/>
          <p:cNvSpPr txBox="1"/>
          <p:nvPr/>
        </p:nvSpPr>
        <p:spPr>
          <a:xfrm>
            <a:off x="777922" y="1112386"/>
            <a:ext cx="10705624" cy="738664"/>
          </a:xfrm>
          <a:prstGeom prst="rect">
            <a:avLst/>
          </a:prstGeom>
          <a:noFill/>
        </p:spPr>
        <p:txBody>
          <a:bodyPr wrap="square" rtlCol="0">
            <a:spAutoFit/>
          </a:bodyPr>
          <a:lstStyle/>
          <a:p>
            <a:pPr algn="just"/>
            <a:r>
              <a:rPr lang="es-ES" sz="1400" dirty="0" smtClean="0">
                <a:latin typeface="Century Gothic" panose="020B0502020202020204" pitchFamily="34" charset="0"/>
              </a:rPr>
              <a:t>Según el sexo de los españoles, no se aprecian diferencias de opinión, aunque son algo más pesimistas las mujeres que los hombres. Sin embargo, según desciende la edad de los españoles, aumenta el pesimismo. Son los españoles de entre 18 y 29 años (iniciándose en el mundo laboral), los que ven más difícil que su nivel de vida sea igual cuando se jubilen.</a:t>
            </a:r>
            <a:endParaRPr lang="es-ES" sz="1400" dirty="0">
              <a:latin typeface="Century Gothic" panose="020B0502020202020204" pitchFamily="34" charset="0"/>
            </a:endParaRPr>
          </a:p>
        </p:txBody>
      </p:sp>
    </p:spTree>
    <p:extLst>
      <p:ext uri="{BB962C8B-B14F-4D97-AF65-F5344CB8AC3E}">
        <p14:creationId xmlns:p14="http://schemas.microsoft.com/office/powerpoint/2010/main" val="2886438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18</a:t>
            </a:fld>
            <a:endParaRPr lang="es-ES" b="1" dirty="0">
              <a:solidFill>
                <a:schemeClr val="bg1">
                  <a:lumMod val="50000"/>
                </a:schemeClr>
              </a:solidFill>
              <a:latin typeface="Century Gothic" panose="020B0502020202020204" pitchFamily="34" charset="0"/>
            </a:endParaRPr>
          </a:p>
        </p:txBody>
      </p:sp>
      <p:sp>
        <p:nvSpPr>
          <p:cNvPr id="13" name="Rectángulo 12"/>
          <p:cNvSpPr/>
          <p:nvPr/>
        </p:nvSpPr>
        <p:spPr>
          <a:xfrm>
            <a:off x="5004067" y="6455664"/>
            <a:ext cx="2569934" cy="253916"/>
          </a:xfrm>
          <a:prstGeom prst="rect">
            <a:avLst/>
          </a:prstGeom>
        </p:spPr>
        <p:txBody>
          <a:bodyPr wrap="none">
            <a:spAutoFit/>
          </a:bodyPr>
          <a:lstStyle/>
          <a:p>
            <a:r>
              <a:rPr lang="es-ES" sz="1050" b="1" dirty="0" smtClean="0">
                <a:solidFill>
                  <a:schemeClr val="bg1">
                    <a:lumMod val="50000"/>
                  </a:schemeClr>
                </a:solidFill>
                <a:effectLst/>
                <a:latin typeface="Century Gothic" panose="020B0502020202020204" pitchFamily="34" charset="0"/>
                <a:ea typeface="Calibri" panose="020F0502020204030204" pitchFamily="34" charset="0"/>
              </a:rPr>
              <a:t>Base: Total Muestra (2702 individuos)</a:t>
            </a:r>
            <a:endParaRPr lang="es-ES" sz="1050" b="1" dirty="0">
              <a:solidFill>
                <a:schemeClr val="bg1">
                  <a:lumMod val="50000"/>
                </a:schemeClr>
              </a:solidFill>
              <a:latin typeface="Century Gothic" panose="020B0502020202020204" pitchFamily="34" charset="0"/>
            </a:endParaRPr>
          </a:p>
        </p:txBody>
      </p:sp>
      <p:graphicFrame>
        <p:nvGraphicFramePr>
          <p:cNvPr id="5" name="Gráfico 4"/>
          <p:cNvGraphicFramePr/>
          <p:nvPr>
            <p:extLst>
              <p:ext uri="{D42A27DB-BD31-4B8C-83A1-F6EECF244321}">
                <p14:modId xmlns:p14="http://schemas.microsoft.com/office/powerpoint/2010/main" val="2152179629"/>
              </p:ext>
            </p:extLst>
          </p:nvPr>
        </p:nvGraphicFramePr>
        <p:xfrm>
          <a:off x="290133" y="1847049"/>
          <a:ext cx="11713779" cy="460861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1276272" y="830246"/>
            <a:ext cx="6426759" cy="261610"/>
          </a:xfrm>
          <a:prstGeom prst="rect">
            <a:avLst/>
          </a:prstGeom>
        </p:spPr>
        <p:txBody>
          <a:bodyPr wrap="none">
            <a:spAutoFit/>
          </a:bodyPr>
          <a:lstStyle/>
          <a:p>
            <a:r>
              <a:rPr lang="es-ES_tradnl" sz="1100" b="1" i="1" dirty="0" smtClean="0">
                <a:solidFill>
                  <a:schemeClr val="bg1">
                    <a:lumMod val="50000"/>
                  </a:schemeClr>
                </a:solidFill>
                <a:latin typeface="Century Gothic" panose="020B0502020202020204" pitchFamily="34" charset="0"/>
              </a:rPr>
              <a:t>¿</a:t>
            </a:r>
            <a:r>
              <a:rPr lang="es-ES_tradnl" sz="1100" b="1" i="1" dirty="0">
                <a:solidFill>
                  <a:schemeClr val="bg1">
                    <a:lumMod val="50000"/>
                  </a:schemeClr>
                </a:solidFill>
                <a:latin typeface="Century Gothic" panose="020B0502020202020204" pitchFamily="34" charset="0"/>
              </a:rPr>
              <a:t>Crees que la pensión pública que recibas será suficiente para mantener tu nivel de vida? </a:t>
            </a:r>
            <a:endParaRPr lang="es-ES" sz="1100" b="1" i="1" dirty="0">
              <a:solidFill>
                <a:schemeClr val="bg1">
                  <a:lumMod val="50000"/>
                </a:schemeClr>
              </a:solidFill>
              <a:latin typeface="Century Gothic" panose="020B0502020202020204" pitchFamily="34" charset="0"/>
            </a:endParaRPr>
          </a:p>
        </p:txBody>
      </p:sp>
      <p:sp>
        <p:nvSpPr>
          <p:cNvPr id="8" name="24 CuadroTexto"/>
          <p:cNvSpPr txBox="1"/>
          <p:nvPr/>
        </p:nvSpPr>
        <p:spPr>
          <a:xfrm>
            <a:off x="1169006" y="45043"/>
            <a:ext cx="9522159"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Con la pensión pública se mantendrá el nivel de vida</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9" name="CuadroTexto 8"/>
          <p:cNvSpPr txBox="1"/>
          <p:nvPr/>
        </p:nvSpPr>
        <p:spPr>
          <a:xfrm>
            <a:off x="851690" y="1271638"/>
            <a:ext cx="10590663" cy="523220"/>
          </a:xfrm>
          <a:prstGeom prst="rect">
            <a:avLst/>
          </a:prstGeom>
          <a:noFill/>
        </p:spPr>
        <p:txBody>
          <a:bodyPr wrap="square" rtlCol="0">
            <a:spAutoFit/>
          </a:bodyPr>
          <a:lstStyle/>
          <a:p>
            <a:pPr algn="just"/>
            <a:r>
              <a:rPr lang="es-ES" sz="1400" dirty="0" smtClean="0">
                <a:latin typeface="Century Gothic" panose="020B0502020202020204" pitchFamily="34" charset="0"/>
              </a:rPr>
              <a:t>Los aragoneses son los más optimistas, pese a que la opinión mayoritaria entre ellos es que no será suficiente la pensión para mantener el nivel de vida. Los baleares y los catalanes, son con diferencia los más pesimistas</a:t>
            </a:r>
            <a:endParaRPr lang="es-ES" sz="1400" dirty="0">
              <a:latin typeface="Century Gothic" panose="020B0502020202020204" pitchFamily="34" charset="0"/>
            </a:endParaRPr>
          </a:p>
        </p:txBody>
      </p:sp>
      <p:sp>
        <p:nvSpPr>
          <p:cNvPr id="10" name="Elipse 9"/>
          <p:cNvSpPr/>
          <p:nvPr/>
        </p:nvSpPr>
        <p:spPr>
          <a:xfrm>
            <a:off x="1548331" y="4394938"/>
            <a:ext cx="481670" cy="476518"/>
          </a:xfrm>
          <a:prstGeom prst="ellipse">
            <a:avLst/>
          </a:prstGeom>
          <a:solidFill>
            <a:srgbClr val="FF0000">
              <a:alpha val="29000"/>
            </a:srgb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dirty="0">
              <a:ln>
                <a:solidFill>
                  <a:sysClr val="windowText" lastClr="000000"/>
                </a:solidFill>
              </a:ln>
            </a:endParaRPr>
          </a:p>
        </p:txBody>
      </p:sp>
      <p:sp>
        <p:nvSpPr>
          <p:cNvPr id="11" name="Elipse 10"/>
          <p:cNvSpPr/>
          <p:nvPr/>
        </p:nvSpPr>
        <p:spPr>
          <a:xfrm>
            <a:off x="2828950" y="3330412"/>
            <a:ext cx="481670" cy="476518"/>
          </a:xfrm>
          <a:prstGeom prst="ellipse">
            <a:avLst/>
          </a:prstGeom>
          <a:solidFill>
            <a:schemeClr val="accent1">
              <a:lumMod val="75000"/>
              <a:alpha val="29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dirty="0">
              <a:ln>
                <a:solidFill>
                  <a:sysClr val="windowText" lastClr="000000"/>
                </a:solidFill>
              </a:ln>
            </a:endParaRPr>
          </a:p>
        </p:txBody>
      </p:sp>
      <p:sp>
        <p:nvSpPr>
          <p:cNvPr id="12" name="Elipse 11"/>
          <p:cNvSpPr/>
          <p:nvPr/>
        </p:nvSpPr>
        <p:spPr>
          <a:xfrm>
            <a:off x="6086901" y="3330412"/>
            <a:ext cx="481670" cy="476518"/>
          </a:xfrm>
          <a:prstGeom prst="ellipse">
            <a:avLst/>
          </a:prstGeom>
          <a:solidFill>
            <a:schemeClr val="accent1">
              <a:lumMod val="75000"/>
              <a:alpha val="29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dirty="0">
              <a:ln>
                <a:solidFill>
                  <a:sysClr val="windowText" lastClr="000000"/>
                </a:solidFill>
              </a:ln>
            </a:endParaRPr>
          </a:p>
        </p:txBody>
      </p:sp>
    </p:spTree>
    <p:extLst>
      <p:ext uri="{BB962C8B-B14F-4D97-AF65-F5344CB8AC3E}">
        <p14:creationId xmlns:p14="http://schemas.microsoft.com/office/powerpoint/2010/main" val="190660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19</a:t>
            </a:fld>
            <a:endParaRPr lang="es-ES" b="1" dirty="0">
              <a:solidFill>
                <a:schemeClr val="bg1">
                  <a:lumMod val="50000"/>
                </a:schemeClr>
              </a:solidFill>
              <a:latin typeface="Century Gothic" panose="020B0502020202020204" pitchFamily="34" charset="0"/>
            </a:endParaRPr>
          </a:p>
        </p:txBody>
      </p:sp>
      <p:sp>
        <p:nvSpPr>
          <p:cNvPr id="4" name="Rectángulo 3"/>
          <p:cNvSpPr/>
          <p:nvPr/>
        </p:nvSpPr>
        <p:spPr>
          <a:xfrm>
            <a:off x="361872" y="833308"/>
            <a:ext cx="11635687" cy="430887"/>
          </a:xfrm>
          <a:prstGeom prst="rect">
            <a:avLst/>
          </a:prstGeom>
        </p:spPr>
        <p:txBody>
          <a:bodyPr wrap="square">
            <a:spAutoFit/>
          </a:bodyPr>
          <a:lstStyle/>
          <a:p>
            <a:r>
              <a:rPr lang="es-ES_tradnl" sz="1100" b="1" i="1" dirty="0" smtClean="0">
                <a:solidFill>
                  <a:schemeClr val="bg1">
                    <a:lumMod val="50000"/>
                  </a:schemeClr>
                </a:solidFill>
                <a:latin typeface="Century Gothic" panose="020B0502020202020204" pitchFamily="34" charset="0"/>
              </a:rPr>
              <a:t>¿</a:t>
            </a:r>
            <a:r>
              <a:rPr lang="es-ES_tradnl" sz="1100" b="1" i="1" dirty="0">
                <a:solidFill>
                  <a:schemeClr val="bg1">
                    <a:lumMod val="50000"/>
                  </a:schemeClr>
                </a:solidFill>
                <a:latin typeface="Century Gothic" panose="020B0502020202020204" pitchFamily="34" charset="0"/>
              </a:rPr>
              <a:t>Teniendo en cuenta que la pensión media de jubilación actual en España es de 1.050 €/mes y pensando en el momento de tu jubilación, ¿en qué franja de ingresos mensuales crees que te situarás</a:t>
            </a:r>
            <a:r>
              <a:rPr lang="es-ES_tradnl" sz="1100" b="1" i="1" dirty="0" smtClean="0">
                <a:solidFill>
                  <a:schemeClr val="bg1">
                    <a:lumMod val="50000"/>
                  </a:schemeClr>
                </a:solidFill>
                <a:latin typeface="Century Gothic" panose="020B0502020202020204" pitchFamily="34" charset="0"/>
              </a:rPr>
              <a:t>? </a:t>
            </a:r>
            <a:endParaRPr lang="es-ES" sz="1100" b="1" i="1" dirty="0">
              <a:solidFill>
                <a:schemeClr val="bg1">
                  <a:lumMod val="50000"/>
                </a:schemeClr>
              </a:solidFill>
              <a:latin typeface="Century Gothic" panose="020B0502020202020204" pitchFamily="34" charset="0"/>
            </a:endParaRPr>
          </a:p>
        </p:txBody>
      </p:sp>
      <p:sp>
        <p:nvSpPr>
          <p:cNvPr id="13" name="Rectángulo 12"/>
          <p:cNvSpPr/>
          <p:nvPr/>
        </p:nvSpPr>
        <p:spPr>
          <a:xfrm>
            <a:off x="5004067" y="6455664"/>
            <a:ext cx="2569934" cy="253916"/>
          </a:xfrm>
          <a:prstGeom prst="rect">
            <a:avLst/>
          </a:prstGeom>
        </p:spPr>
        <p:txBody>
          <a:bodyPr wrap="none">
            <a:spAutoFit/>
          </a:bodyPr>
          <a:lstStyle/>
          <a:p>
            <a:r>
              <a:rPr lang="es-ES" sz="1050" b="1" dirty="0" smtClean="0">
                <a:solidFill>
                  <a:schemeClr val="bg1">
                    <a:lumMod val="50000"/>
                  </a:schemeClr>
                </a:solidFill>
                <a:effectLst/>
                <a:latin typeface="Century Gothic" panose="020B0502020202020204" pitchFamily="34" charset="0"/>
                <a:ea typeface="Calibri" panose="020F0502020204030204" pitchFamily="34" charset="0"/>
              </a:rPr>
              <a:t>Base: Total Muestra (2702 individuos)</a:t>
            </a:r>
            <a:endParaRPr lang="es-ES" sz="1050" b="1" dirty="0">
              <a:solidFill>
                <a:schemeClr val="bg1">
                  <a:lumMod val="50000"/>
                </a:schemeClr>
              </a:solidFill>
              <a:latin typeface="Century Gothic" panose="020B0502020202020204" pitchFamily="34" charset="0"/>
            </a:endParaRPr>
          </a:p>
        </p:txBody>
      </p:sp>
      <p:sp>
        <p:nvSpPr>
          <p:cNvPr id="9" name="24 CuadroTexto"/>
          <p:cNvSpPr txBox="1"/>
          <p:nvPr/>
        </p:nvSpPr>
        <p:spPr>
          <a:xfrm>
            <a:off x="1169006" y="45043"/>
            <a:ext cx="7871065"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Franja de dinero en la que estará la pensión</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graphicFrame>
        <p:nvGraphicFramePr>
          <p:cNvPr id="7" name="Gráfico 6"/>
          <p:cNvGraphicFramePr/>
          <p:nvPr>
            <p:extLst>
              <p:ext uri="{D42A27DB-BD31-4B8C-83A1-F6EECF244321}">
                <p14:modId xmlns:p14="http://schemas.microsoft.com/office/powerpoint/2010/main" val="4131570216"/>
              </p:ext>
            </p:extLst>
          </p:nvPr>
        </p:nvGraphicFramePr>
        <p:xfrm>
          <a:off x="1169006" y="2060812"/>
          <a:ext cx="9882622" cy="3962122"/>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p:cNvSpPr txBox="1"/>
          <p:nvPr/>
        </p:nvSpPr>
        <p:spPr>
          <a:xfrm>
            <a:off x="777922" y="1358047"/>
            <a:ext cx="10590663" cy="523220"/>
          </a:xfrm>
          <a:prstGeom prst="rect">
            <a:avLst/>
          </a:prstGeom>
          <a:noFill/>
        </p:spPr>
        <p:txBody>
          <a:bodyPr wrap="square" rtlCol="0">
            <a:spAutoFit/>
          </a:bodyPr>
          <a:lstStyle/>
          <a:p>
            <a:pPr algn="just"/>
            <a:r>
              <a:rPr lang="es-ES" sz="1400" dirty="0" smtClean="0">
                <a:latin typeface="Century Gothic" panose="020B0502020202020204" pitchFamily="34" charset="0"/>
              </a:rPr>
              <a:t>6 de cada 10 españoles cree que su jubilación será inferior a 900 € / mes, frente a casi el 40% que considera que será superior a esos 900 €/mes.</a:t>
            </a:r>
            <a:endParaRPr lang="es-ES" sz="1400" dirty="0">
              <a:latin typeface="Century Gothic" panose="020B0502020202020204" pitchFamily="34" charset="0"/>
            </a:endParaRPr>
          </a:p>
        </p:txBody>
      </p:sp>
      <p:cxnSp>
        <p:nvCxnSpPr>
          <p:cNvPr id="5" name="Conector recto 4"/>
          <p:cNvCxnSpPr/>
          <p:nvPr/>
        </p:nvCxnSpPr>
        <p:spPr>
          <a:xfrm flipV="1">
            <a:off x="6329978" y="2060812"/>
            <a:ext cx="0" cy="3630304"/>
          </a:xfrm>
          <a:prstGeom prst="line">
            <a:avLst/>
          </a:prstGeom>
          <a:ln w="50800">
            <a:prstDash val="dash"/>
          </a:ln>
        </p:spPr>
        <p:style>
          <a:lnRef idx="1">
            <a:schemeClr val="accent1"/>
          </a:lnRef>
          <a:fillRef idx="0">
            <a:schemeClr val="accent1"/>
          </a:fillRef>
          <a:effectRef idx="0">
            <a:schemeClr val="accent1"/>
          </a:effectRef>
          <a:fontRef idx="minor">
            <a:schemeClr val="tx1"/>
          </a:fontRef>
        </p:style>
      </p:cxnSp>
      <p:sp>
        <p:nvSpPr>
          <p:cNvPr id="6" name="Rectángulo redondeado 5"/>
          <p:cNvSpPr/>
          <p:nvPr/>
        </p:nvSpPr>
        <p:spPr>
          <a:xfrm>
            <a:off x="2456595" y="2535152"/>
            <a:ext cx="311168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Rectángulo redondeado 13"/>
          <p:cNvSpPr/>
          <p:nvPr/>
        </p:nvSpPr>
        <p:spPr>
          <a:xfrm>
            <a:off x="7134959" y="2513198"/>
            <a:ext cx="311168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CuadroTexto 1"/>
          <p:cNvSpPr txBox="1"/>
          <p:nvPr/>
        </p:nvSpPr>
        <p:spPr>
          <a:xfrm>
            <a:off x="2705615" y="2569304"/>
            <a:ext cx="2608406" cy="830997"/>
          </a:xfrm>
          <a:prstGeom prst="rect">
            <a:avLst/>
          </a:prstGeom>
          <a:noFill/>
        </p:spPr>
        <p:txBody>
          <a:bodyPr wrap="none" rtlCol="0">
            <a:spAutoFit/>
          </a:bodyPr>
          <a:lstStyle/>
          <a:p>
            <a:pPr algn="ctr"/>
            <a:r>
              <a:rPr lang="es-ES" sz="2400" dirty="0" smtClean="0">
                <a:latin typeface="Century Gothic" panose="020B0502020202020204" pitchFamily="34" charset="0"/>
              </a:rPr>
              <a:t>Menos de 900 € </a:t>
            </a:r>
          </a:p>
          <a:p>
            <a:pPr algn="ctr"/>
            <a:r>
              <a:rPr lang="es-ES" sz="2400" b="1" dirty="0" smtClean="0">
                <a:solidFill>
                  <a:srgbClr val="FF0000"/>
                </a:solidFill>
                <a:latin typeface="Century Gothic" panose="020B0502020202020204" pitchFamily="34" charset="0"/>
              </a:rPr>
              <a:t>60,7%</a:t>
            </a:r>
            <a:endParaRPr lang="es-ES" sz="2400" b="1" dirty="0">
              <a:solidFill>
                <a:srgbClr val="FF0000"/>
              </a:solidFill>
              <a:latin typeface="Century Gothic" panose="020B0502020202020204" pitchFamily="34" charset="0"/>
            </a:endParaRPr>
          </a:p>
        </p:txBody>
      </p:sp>
      <p:sp>
        <p:nvSpPr>
          <p:cNvPr id="10" name="CuadroTexto 9"/>
          <p:cNvSpPr txBox="1"/>
          <p:nvPr/>
        </p:nvSpPr>
        <p:spPr>
          <a:xfrm>
            <a:off x="7564664" y="2555656"/>
            <a:ext cx="2228495" cy="830997"/>
          </a:xfrm>
          <a:prstGeom prst="rect">
            <a:avLst/>
          </a:prstGeom>
          <a:noFill/>
        </p:spPr>
        <p:txBody>
          <a:bodyPr wrap="none" rtlCol="0">
            <a:spAutoFit/>
          </a:bodyPr>
          <a:lstStyle/>
          <a:p>
            <a:pPr algn="ctr"/>
            <a:r>
              <a:rPr lang="es-ES" sz="2400" dirty="0" smtClean="0">
                <a:latin typeface="Century Gothic" panose="020B0502020202020204" pitchFamily="34" charset="0"/>
              </a:rPr>
              <a:t>Más de 900 € </a:t>
            </a:r>
          </a:p>
          <a:p>
            <a:pPr algn="ctr"/>
            <a:r>
              <a:rPr lang="es-ES" sz="2400" b="1" dirty="0" smtClean="0">
                <a:solidFill>
                  <a:srgbClr val="FF0000"/>
                </a:solidFill>
                <a:latin typeface="Century Gothic" panose="020B0502020202020204" pitchFamily="34" charset="0"/>
              </a:rPr>
              <a:t>39,3%</a:t>
            </a:r>
            <a:endParaRPr lang="es-ES" sz="24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597211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CuadroTexto"/>
          <p:cNvSpPr txBox="1"/>
          <p:nvPr/>
        </p:nvSpPr>
        <p:spPr>
          <a:xfrm>
            <a:off x="1729993" y="45043"/>
            <a:ext cx="1827744"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Objetivos</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2</a:t>
            </a:fld>
            <a:endParaRPr lang="es-ES" b="1" dirty="0">
              <a:solidFill>
                <a:schemeClr val="bg1">
                  <a:lumMod val="50000"/>
                </a:schemeClr>
              </a:solidFill>
              <a:latin typeface="Century Gothic" panose="020B0502020202020204" pitchFamily="34" charset="0"/>
            </a:endParaRPr>
          </a:p>
        </p:txBody>
      </p:sp>
      <p:sp>
        <p:nvSpPr>
          <p:cNvPr id="19" name="Rectangle 3"/>
          <p:cNvSpPr txBox="1">
            <a:spLocks noChangeArrowheads="1"/>
          </p:cNvSpPr>
          <p:nvPr/>
        </p:nvSpPr>
        <p:spPr>
          <a:xfrm>
            <a:off x="1613952" y="1501415"/>
            <a:ext cx="8867527" cy="2626910"/>
          </a:xfrm>
          <a:prstGeom prst="rect">
            <a:avLst/>
          </a:prstGeom>
        </p:spPr>
        <p:txBody>
          <a:bodyPr lIns="0" tIns="0" rIns="0" bIns="0"/>
          <a:lstStyle/>
          <a:p>
            <a:pPr marL="514350" indent="-514350" algn="just">
              <a:spcBef>
                <a:spcPts val="800"/>
              </a:spcBef>
              <a:buFont typeface="+mj-lt"/>
              <a:buAutoNum type="arabicPeriod"/>
            </a:pPr>
            <a:r>
              <a:rPr lang="es-ES" sz="2400" kern="0" dirty="0" smtClean="0">
                <a:solidFill>
                  <a:schemeClr val="tx2">
                    <a:lumMod val="50000"/>
                  </a:schemeClr>
                </a:solidFill>
                <a:latin typeface="Century Gothic" pitchFamily="34" charset="0"/>
                <a:ea typeface="ＭＳ Ｐゴシック" pitchFamily="34" charset="-128"/>
              </a:rPr>
              <a:t>Conocer el nivel de información de los futuros pensionistas sobre su propia pensión</a:t>
            </a:r>
            <a:r>
              <a:rPr lang="es-ES" sz="2400" b="1" kern="0" dirty="0" smtClean="0">
                <a:solidFill>
                  <a:schemeClr val="tx2">
                    <a:lumMod val="50000"/>
                  </a:schemeClr>
                </a:solidFill>
                <a:latin typeface="Century Gothic" pitchFamily="34" charset="0"/>
                <a:ea typeface="ＭＳ Ｐゴシック" pitchFamily="34" charset="-128"/>
              </a:rPr>
              <a:t>.</a:t>
            </a:r>
          </a:p>
          <a:p>
            <a:pPr marL="514350" indent="-514350" algn="just">
              <a:spcBef>
                <a:spcPts val="800"/>
              </a:spcBef>
              <a:buFont typeface="+mj-lt"/>
              <a:buAutoNum type="arabicPeriod"/>
            </a:pPr>
            <a:endParaRPr lang="es-ES" sz="800" kern="0" dirty="0" smtClean="0">
              <a:solidFill>
                <a:schemeClr val="tx2">
                  <a:lumMod val="50000"/>
                </a:schemeClr>
              </a:solidFill>
              <a:latin typeface="Century Gothic" pitchFamily="34" charset="0"/>
              <a:ea typeface="ＭＳ Ｐゴシック" pitchFamily="34" charset="-128"/>
            </a:endParaRPr>
          </a:p>
          <a:p>
            <a:pPr marL="514350" indent="-514350" algn="just">
              <a:spcBef>
                <a:spcPts val="800"/>
              </a:spcBef>
              <a:buFont typeface="+mj-lt"/>
              <a:buAutoNum type="arabicPeriod"/>
            </a:pPr>
            <a:r>
              <a:rPr lang="es-ES" sz="2400" kern="0" dirty="0" smtClean="0">
                <a:solidFill>
                  <a:schemeClr val="tx2">
                    <a:lumMod val="50000"/>
                  </a:schemeClr>
                </a:solidFill>
                <a:latin typeface="Century Gothic" pitchFamily="34" charset="0"/>
                <a:ea typeface="ＭＳ Ｐゴシック" pitchFamily="34" charset="-128"/>
              </a:rPr>
              <a:t>Conocer la predisposición al ahorro complementario individual y, sobre todo, mediante mecanismos semi obligatorios vinculados al entorno laboral.</a:t>
            </a:r>
            <a:endParaRPr lang="es-ES" sz="800" kern="0" dirty="0" smtClean="0">
              <a:solidFill>
                <a:schemeClr val="tx2">
                  <a:lumMod val="50000"/>
                </a:schemeClr>
              </a:solidFill>
              <a:latin typeface="Century Gothic" pitchFamily="34" charset="0"/>
              <a:ea typeface="ＭＳ Ｐゴシック" pitchFamily="34" charset="-128"/>
            </a:endParaRPr>
          </a:p>
          <a:p>
            <a:pPr marL="514350" indent="-514350" algn="just">
              <a:spcBef>
                <a:spcPts val="800"/>
              </a:spcBef>
              <a:buFont typeface="+mj-lt"/>
              <a:buAutoNum type="arabicPeriod"/>
            </a:pPr>
            <a:endParaRPr lang="es-ES" sz="2400" kern="0" dirty="0" smtClean="0">
              <a:solidFill>
                <a:schemeClr val="tx2">
                  <a:lumMod val="50000"/>
                </a:schemeClr>
              </a:solidFill>
              <a:latin typeface="Century Gothic" pitchFamily="34" charset="0"/>
              <a:ea typeface="ＭＳ Ｐゴシック" pitchFamily="34" charset="-128"/>
            </a:endParaRPr>
          </a:p>
          <a:p>
            <a:pPr marL="182563" indent="-182563" algn="just">
              <a:spcBef>
                <a:spcPts val="800"/>
              </a:spcBef>
            </a:pPr>
            <a:endParaRPr lang="es-ES" sz="1100" dirty="0">
              <a:solidFill>
                <a:schemeClr val="tx2">
                  <a:lumMod val="50000"/>
                </a:schemeClr>
              </a:solidFill>
              <a:latin typeface="Century Gothic" pitchFamily="34" charset="0"/>
              <a:ea typeface="MS PGothic"/>
            </a:endParaRPr>
          </a:p>
        </p:txBody>
      </p:sp>
      <p:pic>
        <p:nvPicPr>
          <p:cNvPr id="6" name="Imagen 5"/>
          <p:cNvPicPr>
            <a:picLocks noChangeAspect="1"/>
          </p:cNvPicPr>
          <p:nvPr/>
        </p:nvPicPr>
        <p:blipFill>
          <a:blip r:embed="rId2"/>
          <a:stretch>
            <a:fillRect/>
          </a:stretch>
        </p:blipFill>
        <p:spPr>
          <a:xfrm>
            <a:off x="5097464" y="4929564"/>
            <a:ext cx="7073196" cy="1916150"/>
          </a:xfrm>
          <a:prstGeom prst="rect">
            <a:avLst/>
          </a:prstGeom>
          <a:effectLst>
            <a:softEdge rad="127000"/>
          </a:effectLst>
        </p:spPr>
      </p:pic>
    </p:spTree>
    <p:extLst>
      <p:ext uri="{BB962C8B-B14F-4D97-AF65-F5344CB8AC3E}">
        <p14:creationId xmlns:p14="http://schemas.microsoft.com/office/powerpoint/2010/main" val="3054249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20</a:t>
            </a:fld>
            <a:endParaRPr lang="es-ES" b="1" dirty="0">
              <a:solidFill>
                <a:schemeClr val="bg1">
                  <a:lumMod val="50000"/>
                </a:schemeClr>
              </a:solidFill>
              <a:latin typeface="Century Gothic" panose="020B0502020202020204" pitchFamily="34" charset="0"/>
            </a:endParaRPr>
          </a:p>
        </p:txBody>
      </p:sp>
      <p:sp>
        <p:nvSpPr>
          <p:cNvPr id="13" name="Rectángulo 12"/>
          <p:cNvSpPr/>
          <p:nvPr/>
        </p:nvSpPr>
        <p:spPr>
          <a:xfrm>
            <a:off x="5004067" y="6570996"/>
            <a:ext cx="2452916"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Total Muestra (2702 individuos)</a:t>
            </a:r>
            <a:endParaRPr lang="es-ES" sz="1000" b="1" dirty="0">
              <a:solidFill>
                <a:schemeClr val="bg1">
                  <a:lumMod val="50000"/>
                </a:schemeClr>
              </a:solidFill>
              <a:latin typeface="Century Gothic" panose="020B0502020202020204" pitchFamily="34" charset="0"/>
            </a:endParaRPr>
          </a:p>
        </p:txBody>
      </p:sp>
      <p:graphicFrame>
        <p:nvGraphicFramePr>
          <p:cNvPr id="5" name="Gráfico 4"/>
          <p:cNvGraphicFramePr/>
          <p:nvPr>
            <p:extLst>
              <p:ext uri="{D42A27DB-BD31-4B8C-83A1-F6EECF244321}">
                <p14:modId xmlns:p14="http://schemas.microsoft.com/office/powerpoint/2010/main" val="210389507"/>
              </p:ext>
            </p:extLst>
          </p:nvPr>
        </p:nvGraphicFramePr>
        <p:xfrm>
          <a:off x="95533" y="2183955"/>
          <a:ext cx="5986896" cy="43095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p:cNvGraphicFramePr/>
          <p:nvPr>
            <p:extLst>
              <p:ext uri="{D42A27DB-BD31-4B8C-83A1-F6EECF244321}">
                <p14:modId xmlns:p14="http://schemas.microsoft.com/office/powerpoint/2010/main" val="1770133797"/>
              </p:ext>
            </p:extLst>
          </p:nvPr>
        </p:nvGraphicFramePr>
        <p:xfrm>
          <a:off x="6082429" y="2183954"/>
          <a:ext cx="6027683" cy="430953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8"/>
          <p:cNvSpPr/>
          <p:nvPr/>
        </p:nvSpPr>
        <p:spPr>
          <a:xfrm>
            <a:off x="361872" y="816832"/>
            <a:ext cx="11635687" cy="430887"/>
          </a:xfrm>
          <a:prstGeom prst="rect">
            <a:avLst/>
          </a:prstGeom>
        </p:spPr>
        <p:txBody>
          <a:bodyPr wrap="square">
            <a:spAutoFit/>
          </a:bodyPr>
          <a:lstStyle/>
          <a:p>
            <a:r>
              <a:rPr lang="es-ES_tradnl" sz="1100" b="1" i="1" dirty="0" smtClean="0">
                <a:solidFill>
                  <a:schemeClr val="bg1">
                    <a:lumMod val="50000"/>
                  </a:schemeClr>
                </a:solidFill>
                <a:latin typeface="Century Gothic" panose="020B0502020202020204" pitchFamily="34" charset="0"/>
              </a:rPr>
              <a:t>¿</a:t>
            </a:r>
            <a:r>
              <a:rPr lang="es-ES_tradnl" sz="1100" b="1" i="1" dirty="0">
                <a:solidFill>
                  <a:schemeClr val="bg1">
                    <a:lumMod val="50000"/>
                  </a:schemeClr>
                </a:solidFill>
                <a:latin typeface="Century Gothic" panose="020B0502020202020204" pitchFamily="34" charset="0"/>
              </a:rPr>
              <a:t>Teniendo en cuenta que la pensión media de jubilación actual en España es de 1.050 €/mes y pensando en el momento de tu jubilación, ¿en qué franja de ingresos mensuales crees que te situarás</a:t>
            </a:r>
            <a:r>
              <a:rPr lang="es-ES_tradnl" sz="1100" b="1" i="1" dirty="0" smtClean="0">
                <a:solidFill>
                  <a:schemeClr val="bg1">
                    <a:lumMod val="50000"/>
                  </a:schemeClr>
                </a:solidFill>
                <a:latin typeface="Century Gothic" panose="020B0502020202020204" pitchFamily="34" charset="0"/>
              </a:rPr>
              <a:t>? </a:t>
            </a:r>
            <a:endParaRPr lang="es-ES" sz="1100" b="1" i="1" dirty="0">
              <a:solidFill>
                <a:schemeClr val="bg1">
                  <a:lumMod val="50000"/>
                </a:schemeClr>
              </a:solidFill>
              <a:latin typeface="Century Gothic" panose="020B0502020202020204" pitchFamily="34" charset="0"/>
            </a:endParaRPr>
          </a:p>
        </p:txBody>
      </p:sp>
      <p:sp>
        <p:nvSpPr>
          <p:cNvPr id="12" name="24 CuadroTexto"/>
          <p:cNvSpPr txBox="1"/>
          <p:nvPr/>
        </p:nvSpPr>
        <p:spPr>
          <a:xfrm>
            <a:off x="1169006" y="45043"/>
            <a:ext cx="7871065"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Franja de dinero en la que estará la pensión</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8" name="CuadroTexto 7"/>
          <p:cNvSpPr txBox="1"/>
          <p:nvPr/>
        </p:nvSpPr>
        <p:spPr>
          <a:xfrm>
            <a:off x="248389" y="1340188"/>
            <a:ext cx="11649729" cy="738664"/>
          </a:xfrm>
          <a:prstGeom prst="rect">
            <a:avLst/>
          </a:prstGeom>
          <a:noFill/>
        </p:spPr>
        <p:txBody>
          <a:bodyPr wrap="square" rtlCol="0">
            <a:spAutoFit/>
          </a:bodyPr>
          <a:lstStyle/>
          <a:p>
            <a:pPr algn="just"/>
            <a:r>
              <a:rPr lang="es-ES" sz="1400" dirty="0" smtClean="0">
                <a:latin typeface="Century Gothic" panose="020B0502020202020204" pitchFamily="34" charset="0"/>
              </a:rPr>
              <a:t>Los hombres son más pesimistas que las mujeres. De acuerdo, a la edad, vemos que los jóvenes son quienes en mayor proporción piensan que su jubilación será inferior a 900 €, mientras que entre los españoles de 46 a 60 años la opinión está más igualada, aunque el porcentaje que considera que cobrará menos de 900 € es mayoritario.</a:t>
            </a:r>
            <a:endParaRPr lang="es-ES" sz="1400" dirty="0">
              <a:latin typeface="Century Gothic" panose="020B0502020202020204" pitchFamily="34" charset="0"/>
            </a:endParaRPr>
          </a:p>
        </p:txBody>
      </p:sp>
      <p:sp>
        <p:nvSpPr>
          <p:cNvPr id="11" name="Rectángulo redondeado 10"/>
          <p:cNvSpPr/>
          <p:nvPr/>
        </p:nvSpPr>
        <p:spPr>
          <a:xfrm>
            <a:off x="837283" y="2679998"/>
            <a:ext cx="2337858" cy="831273"/>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CuadroTexto 14"/>
          <p:cNvSpPr txBox="1"/>
          <p:nvPr/>
        </p:nvSpPr>
        <p:spPr>
          <a:xfrm>
            <a:off x="864581" y="2686234"/>
            <a:ext cx="2337858" cy="369332"/>
          </a:xfrm>
          <a:prstGeom prst="rect">
            <a:avLst/>
          </a:prstGeom>
          <a:noFill/>
        </p:spPr>
        <p:txBody>
          <a:bodyPr wrap="square" rtlCol="0">
            <a:spAutoFit/>
          </a:bodyPr>
          <a:lstStyle/>
          <a:p>
            <a:r>
              <a:rPr lang="es-ES" sz="1200" b="1" dirty="0" smtClean="0">
                <a:solidFill>
                  <a:schemeClr val="bg1"/>
                </a:solidFill>
                <a:latin typeface="Century Gothic" panose="020B0502020202020204" pitchFamily="34" charset="0"/>
              </a:rPr>
              <a:t>Menos de 900 €     </a:t>
            </a:r>
            <a:r>
              <a:rPr lang="es-ES" b="1" dirty="0" smtClean="0">
                <a:solidFill>
                  <a:schemeClr val="bg1"/>
                </a:solidFill>
                <a:latin typeface="Century Gothic" panose="020B0502020202020204" pitchFamily="34" charset="0"/>
              </a:rPr>
              <a:t>56,3%</a:t>
            </a:r>
            <a:endParaRPr lang="es-ES" b="1" dirty="0">
              <a:solidFill>
                <a:schemeClr val="bg1"/>
              </a:solidFill>
              <a:latin typeface="Century Gothic" panose="020B0502020202020204" pitchFamily="34" charset="0"/>
            </a:endParaRPr>
          </a:p>
        </p:txBody>
      </p:sp>
      <p:sp>
        <p:nvSpPr>
          <p:cNvPr id="17" name="CuadroTexto 16"/>
          <p:cNvSpPr txBox="1"/>
          <p:nvPr/>
        </p:nvSpPr>
        <p:spPr>
          <a:xfrm>
            <a:off x="848346" y="3179828"/>
            <a:ext cx="2506492" cy="369332"/>
          </a:xfrm>
          <a:prstGeom prst="rect">
            <a:avLst/>
          </a:prstGeom>
          <a:noFill/>
        </p:spPr>
        <p:txBody>
          <a:bodyPr wrap="square" rtlCol="0">
            <a:spAutoFit/>
          </a:bodyPr>
          <a:lstStyle/>
          <a:p>
            <a:r>
              <a:rPr lang="es-ES" sz="1200" b="1" dirty="0" smtClean="0">
                <a:solidFill>
                  <a:schemeClr val="bg1"/>
                </a:solidFill>
                <a:latin typeface="Century Gothic" panose="020B0502020202020204" pitchFamily="34" charset="0"/>
              </a:rPr>
              <a:t>Más de 900 €         </a:t>
            </a:r>
            <a:r>
              <a:rPr lang="es-ES" b="1" dirty="0" smtClean="0">
                <a:solidFill>
                  <a:schemeClr val="bg1"/>
                </a:solidFill>
                <a:latin typeface="Century Gothic" panose="020B0502020202020204" pitchFamily="34" charset="0"/>
              </a:rPr>
              <a:t>43,6%</a:t>
            </a:r>
            <a:endParaRPr lang="es-ES" sz="1200" b="1" dirty="0">
              <a:solidFill>
                <a:schemeClr val="bg1"/>
              </a:solidFill>
              <a:latin typeface="Century Gothic" panose="020B0502020202020204" pitchFamily="34" charset="0"/>
            </a:endParaRPr>
          </a:p>
        </p:txBody>
      </p:sp>
      <p:cxnSp>
        <p:nvCxnSpPr>
          <p:cNvPr id="18" name="Conector recto 17"/>
          <p:cNvCxnSpPr/>
          <p:nvPr/>
        </p:nvCxnSpPr>
        <p:spPr>
          <a:xfrm flipV="1">
            <a:off x="3313814" y="2670306"/>
            <a:ext cx="0" cy="3300276"/>
          </a:xfrm>
          <a:prstGeom prst="line">
            <a:avLst/>
          </a:prstGeom>
          <a:ln w="508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9" name="Rectángulo redondeado 18"/>
          <p:cNvSpPr/>
          <p:nvPr/>
        </p:nvSpPr>
        <p:spPr>
          <a:xfrm>
            <a:off x="3487226" y="2682272"/>
            <a:ext cx="2337858" cy="83127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CuadroTexto 19"/>
          <p:cNvSpPr txBox="1"/>
          <p:nvPr/>
        </p:nvSpPr>
        <p:spPr>
          <a:xfrm>
            <a:off x="3514524" y="2688508"/>
            <a:ext cx="2337858" cy="369332"/>
          </a:xfrm>
          <a:prstGeom prst="rect">
            <a:avLst/>
          </a:prstGeom>
          <a:noFill/>
        </p:spPr>
        <p:txBody>
          <a:bodyPr wrap="square" rtlCol="0">
            <a:spAutoFit/>
          </a:bodyPr>
          <a:lstStyle/>
          <a:p>
            <a:r>
              <a:rPr lang="es-ES" sz="1200" b="1" dirty="0" smtClean="0">
                <a:solidFill>
                  <a:schemeClr val="bg1"/>
                </a:solidFill>
                <a:latin typeface="Century Gothic" panose="020B0502020202020204" pitchFamily="34" charset="0"/>
              </a:rPr>
              <a:t>Menos de 900 €       </a:t>
            </a:r>
            <a:r>
              <a:rPr lang="es-ES" b="1" dirty="0" smtClean="0">
                <a:solidFill>
                  <a:schemeClr val="bg1"/>
                </a:solidFill>
                <a:latin typeface="Century Gothic" panose="020B0502020202020204" pitchFamily="34" charset="0"/>
              </a:rPr>
              <a:t>65,2%</a:t>
            </a:r>
            <a:endParaRPr lang="es-ES" sz="1200" b="1" dirty="0">
              <a:solidFill>
                <a:schemeClr val="bg1"/>
              </a:solidFill>
              <a:latin typeface="Century Gothic" panose="020B0502020202020204" pitchFamily="34" charset="0"/>
            </a:endParaRPr>
          </a:p>
        </p:txBody>
      </p:sp>
      <p:sp>
        <p:nvSpPr>
          <p:cNvPr id="21" name="CuadroTexto 20"/>
          <p:cNvSpPr txBox="1"/>
          <p:nvPr/>
        </p:nvSpPr>
        <p:spPr>
          <a:xfrm>
            <a:off x="3516796" y="3209398"/>
            <a:ext cx="2337858" cy="369332"/>
          </a:xfrm>
          <a:prstGeom prst="rect">
            <a:avLst/>
          </a:prstGeom>
          <a:noFill/>
        </p:spPr>
        <p:txBody>
          <a:bodyPr wrap="square" rtlCol="0">
            <a:spAutoFit/>
          </a:bodyPr>
          <a:lstStyle/>
          <a:p>
            <a:r>
              <a:rPr lang="es-ES" sz="1200" b="1" dirty="0" smtClean="0">
                <a:solidFill>
                  <a:schemeClr val="bg1"/>
                </a:solidFill>
                <a:latin typeface="Century Gothic" panose="020B0502020202020204" pitchFamily="34" charset="0"/>
              </a:rPr>
              <a:t>Más de 900 €           </a:t>
            </a:r>
            <a:r>
              <a:rPr lang="es-ES" b="1" dirty="0" smtClean="0">
                <a:solidFill>
                  <a:schemeClr val="bg1"/>
                </a:solidFill>
                <a:latin typeface="Century Gothic" panose="020B0502020202020204" pitchFamily="34" charset="0"/>
              </a:rPr>
              <a:t>34,8%</a:t>
            </a:r>
            <a:endParaRPr lang="es-ES" b="1" dirty="0">
              <a:solidFill>
                <a:schemeClr val="bg1"/>
              </a:solidFill>
              <a:latin typeface="Century Gothic" panose="020B0502020202020204" pitchFamily="34" charset="0"/>
            </a:endParaRPr>
          </a:p>
        </p:txBody>
      </p:sp>
      <p:sp>
        <p:nvSpPr>
          <p:cNvPr id="23" name="Rectángulo redondeado 22"/>
          <p:cNvSpPr/>
          <p:nvPr/>
        </p:nvSpPr>
        <p:spPr>
          <a:xfrm>
            <a:off x="6794609" y="2691385"/>
            <a:ext cx="2337858" cy="516155"/>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4" name="CuadroTexto 23"/>
          <p:cNvSpPr txBox="1"/>
          <p:nvPr/>
        </p:nvSpPr>
        <p:spPr>
          <a:xfrm>
            <a:off x="6821907" y="2649246"/>
            <a:ext cx="2337858" cy="369332"/>
          </a:xfrm>
          <a:prstGeom prst="rect">
            <a:avLst/>
          </a:prstGeom>
          <a:noFill/>
        </p:spPr>
        <p:txBody>
          <a:bodyPr wrap="square" rtlCol="0">
            <a:spAutoFit/>
          </a:bodyPr>
          <a:lstStyle/>
          <a:p>
            <a:r>
              <a:rPr lang="es-ES" sz="1200" b="1" dirty="0" smtClean="0">
                <a:solidFill>
                  <a:schemeClr val="bg1"/>
                </a:solidFill>
                <a:latin typeface="Century Gothic" panose="020B0502020202020204" pitchFamily="34" charset="0"/>
              </a:rPr>
              <a:t>Menos de 900 €       </a:t>
            </a:r>
            <a:r>
              <a:rPr lang="es-ES" b="1" dirty="0" smtClean="0">
                <a:solidFill>
                  <a:schemeClr val="bg1"/>
                </a:solidFill>
                <a:latin typeface="Century Gothic" panose="020B0502020202020204" pitchFamily="34" charset="0"/>
              </a:rPr>
              <a:t>72,3%</a:t>
            </a:r>
            <a:endParaRPr lang="es-ES" b="1" dirty="0">
              <a:solidFill>
                <a:schemeClr val="bg1"/>
              </a:solidFill>
              <a:latin typeface="Century Gothic" panose="020B0502020202020204" pitchFamily="34" charset="0"/>
            </a:endParaRPr>
          </a:p>
        </p:txBody>
      </p:sp>
      <p:sp>
        <p:nvSpPr>
          <p:cNvPr id="25" name="CuadroTexto 24"/>
          <p:cNvSpPr txBox="1"/>
          <p:nvPr/>
        </p:nvSpPr>
        <p:spPr>
          <a:xfrm>
            <a:off x="6824179" y="2910824"/>
            <a:ext cx="2337858" cy="369332"/>
          </a:xfrm>
          <a:prstGeom prst="rect">
            <a:avLst/>
          </a:prstGeom>
          <a:noFill/>
          <a:ln>
            <a:noFill/>
          </a:ln>
        </p:spPr>
        <p:txBody>
          <a:bodyPr wrap="square" rtlCol="0">
            <a:spAutoFit/>
          </a:bodyPr>
          <a:lstStyle/>
          <a:p>
            <a:r>
              <a:rPr lang="es-ES" sz="1200" b="1" dirty="0" smtClean="0">
                <a:solidFill>
                  <a:schemeClr val="bg1"/>
                </a:solidFill>
                <a:latin typeface="Century Gothic" panose="020B0502020202020204" pitchFamily="34" charset="0"/>
              </a:rPr>
              <a:t>Más de 900 €           </a:t>
            </a:r>
            <a:r>
              <a:rPr lang="es-ES" b="1" dirty="0" smtClean="0">
                <a:solidFill>
                  <a:schemeClr val="bg1"/>
                </a:solidFill>
                <a:latin typeface="Century Gothic" panose="020B0502020202020204" pitchFamily="34" charset="0"/>
              </a:rPr>
              <a:t>27,6%</a:t>
            </a:r>
            <a:endParaRPr lang="es-ES" b="1" dirty="0">
              <a:solidFill>
                <a:schemeClr val="bg1"/>
              </a:solidFill>
              <a:latin typeface="Century Gothic" panose="020B0502020202020204" pitchFamily="34" charset="0"/>
            </a:endParaRPr>
          </a:p>
        </p:txBody>
      </p:sp>
      <p:sp>
        <p:nvSpPr>
          <p:cNvPr id="26" name="Rectángulo redondeado 25"/>
          <p:cNvSpPr/>
          <p:nvPr/>
        </p:nvSpPr>
        <p:spPr>
          <a:xfrm>
            <a:off x="9444552" y="2693659"/>
            <a:ext cx="2337858" cy="51615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29" name="Conector recto 28"/>
          <p:cNvCxnSpPr/>
          <p:nvPr/>
        </p:nvCxnSpPr>
        <p:spPr>
          <a:xfrm flipV="1">
            <a:off x="9321104" y="2686234"/>
            <a:ext cx="0" cy="3300276"/>
          </a:xfrm>
          <a:prstGeom prst="line">
            <a:avLst/>
          </a:prstGeom>
          <a:ln w="5080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Rectángulo redondeado 31"/>
          <p:cNvSpPr/>
          <p:nvPr/>
        </p:nvSpPr>
        <p:spPr>
          <a:xfrm>
            <a:off x="6796881" y="3307811"/>
            <a:ext cx="2337858" cy="51615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3" name="CuadroTexto 32"/>
          <p:cNvSpPr txBox="1"/>
          <p:nvPr/>
        </p:nvSpPr>
        <p:spPr>
          <a:xfrm>
            <a:off x="6878771" y="3238376"/>
            <a:ext cx="2337858" cy="369332"/>
          </a:xfrm>
          <a:prstGeom prst="rect">
            <a:avLst/>
          </a:prstGeom>
          <a:noFill/>
        </p:spPr>
        <p:txBody>
          <a:bodyPr wrap="square" rtlCol="0">
            <a:spAutoFit/>
          </a:bodyPr>
          <a:lstStyle/>
          <a:p>
            <a:r>
              <a:rPr lang="es-ES" sz="1200" b="1" dirty="0" smtClean="0">
                <a:solidFill>
                  <a:schemeClr val="bg1"/>
                </a:solidFill>
                <a:latin typeface="Century Gothic" panose="020B0502020202020204" pitchFamily="34" charset="0"/>
              </a:rPr>
              <a:t>Menos de 900 €       </a:t>
            </a:r>
            <a:r>
              <a:rPr lang="es-ES" b="1" dirty="0" smtClean="0">
                <a:solidFill>
                  <a:schemeClr val="bg1"/>
                </a:solidFill>
                <a:latin typeface="Century Gothic" panose="020B0502020202020204" pitchFamily="34" charset="0"/>
              </a:rPr>
              <a:t>54,9%</a:t>
            </a:r>
            <a:endParaRPr lang="es-ES" b="1" dirty="0">
              <a:solidFill>
                <a:schemeClr val="bg1"/>
              </a:solidFill>
              <a:latin typeface="Century Gothic" panose="020B0502020202020204" pitchFamily="34" charset="0"/>
            </a:endParaRPr>
          </a:p>
        </p:txBody>
      </p:sp>
      <p:sp>
        <p:nvSpPr>
          <p:cNvPr id="34" name="CuadroTexto 33"/>
          <p:cNvSpPr txBox="1"/>
          <p:nvPr/>
        </p:nvSpPr>
        <p:spPr>
          <a:xfrm>
            <a:off x="6881043" y="3499954"/>
            <a:ext cx="2337858" cy="369332"/>
          </a:xfrm>
          <a:prstGeom prst="rect">
            <a:avLst/>
          </a:prstGeom>
          <a:noFill/>
          <a:ln>
            <a:noFill/>
          </a:ln>
        </p:spPr>
        <p:txBody>
          <a:bodyPr wrap="square" rtlCol="0">
            <a:spAutoFit/>
          </a:bodyPr>
          <a:lstStyle/>
          <a:p>
            <a:r>
              <a:rPr lang="es-ES" sz="1200" b="1" dirty="0" smtClean="0">
                <a:solidFill>
                  <a:schemeClr val="bg1"/>
                </a:solidFill>
                <a:latin typeface="Century Gothic" panose="020B0502020202020204" pitchFamily="34" charset="0"/>
              </a:rPr>
              <a:t>Más de 900 €           </a:t>
            </a:r>
            <a:r>
              <a:rPr lang="es-ES" b="1" dirty="0" smtClean="0">
                <a:solidFill>
                  <a:schemeClr val="bg1"/>
                </a:solidFill>
                <a:latin typeface="Century Gothic" panose="020B0502020202020204" pitchFamily="34" charset="0"/>
              </a:rPr>
              <a:t>45,1%</a:t>
            </a:r>
            <a:endParaRPr lang="es-ES" b="1" dirty="0">
              <a:solidFill>
                <a:schemeClr val="bg1"/>
              </a:solidFill>
              <a:latin typeface="Century Gothic" panose="020B0502020202020204" pitchFamily="34" charset="0"/>
            </a:endParaRPr>
          </a:p>
        </p:txBody>
      </p:sp>
      <p:sp>
        <p:nvSpPr>
          <p:cNvPr id="35" name="CuadroTexto 34"/>
          <p:cNvSpPr txBox="1"/>
          <p:nvPr/>
        </p:nvSpPr>
        <p:spPr>
          <a:xfrm>
            <a:off x="9448079" y="2636082"/>
            <a:ext cx="2337858" cy="369332"/>
          </a:xfrm>
          <a:prstGeom prst="rect">
            <a:avLst/>
          </a:prstGeom>
          <a:noFill/>
        </p:spPr>
        <p:txBody>
          <a:bodyPr wrap="square" rtlCol="0">
            <a:spAutoFit/>
          </a:bodyPr>
          <a:lstStyle/>
          <a:p>
            <a:r>
              <a:rPr lang="es-ES" sz="1200" b="1" dirty="0" smtClean="0">
                <a:solidFill>
                  <a:schemeClr val="bg2">
                    <a:lumMod val="25000"/>
                  </a:schemeClr>
                </a:solidFill>
                <a:latin typeface="Century Gothic" panose="020B0502020202020204" pitchFamily="34" charset="0"/>
              </a:rPr>
              <a:t>Menos de 900 €       </a:t>
            </a:r>
            <a:r>
              <a:rPr lang="es-ES" b="1" dirty="0" smtClean="0">
                <a:solidFill>
                  <a:schemeClr val="bg2">
                    <a:lumMod val="25000"/>
                  </a:schemeClr>
                </a:solidFill>
                <a:latin typeface="Century Gothic" panose="020B0502020202020204" pitchFamily="34" charset="0"/>
              </a:rPr>
              <a:t>60,0%</a:t>
            </a:r>
            <a:endParaRPr lang="es-ES" b="1" dirty="0">
              <a:solidFill>
                <a:schemeClr val="bg2">
                  <a:lumMod val="25000"/>
                </a:schemeClr>
              </a:solidFill>
              <a:latin typeface="Century Gothic" panose="020B0502020202020204" pitchFamily="34" charset="0"/>
            </a:endParaRPr>
          </a:p>
        </p:txBody>
      </p:sp>
      <p:sp>
        <p:nvSpPr>
          <p:cNvPr id="36" name="CuadroTexto 35"/>
          <p:cNvSpPr txBox="1"/>
          <p:nvPr/>
        </p:nvSpPr>
        <p:spPr>
          <a:xfrm>
            <a:off x="9450351" y="2897660"/>
            <a:ext cx="2337858" cy="369332"/>
          </a:xfrm>
          <a:prstGeom prst="rect">
            <a:avLst/>
          </a:prstGeom>
          <a:noFill/>
          <a:ln>
            <a:noFill/>
          </a:ln>
        </p:spPr>
        <p:txBody>
          <a:bodyPr wrap="square" rtlCol="0">
            <a:spAutoFit/>
          </a:bodyPr>
          <a:lstStyle/>
          <a:p>
            <a:r>
              <a:rPr lang="es-ES" sz="1200" b="1" dirty="0" smtClean="0">
                <a:solidFill>
                  <a:schemeClr val="bg2">
                    <a:lumMod val="25000"/>
                  </a:schemeClr>
                </a:solidFill>
                <a:latin typeface="Century Gothic" panose="020B0502020202020204" pitchFamily="34" charset="0"/>
              </a:rPr>
              <a:t>Más de 900 €           </a:t>
            </a:r>
            <a:r>
              <a:rPr lang="es-ES" b="1" dirty="0" smtClean="0">
                <a:solidFill>
                  <a:schemeClr val="bg2">
                    <a:lumMod val="25000"/>
                  </a:schemeClr>
                </a:solidFill>
                <a:latin typeface="Century Gothic" panose="020B0502020202020204" pitchFamily="34" charset="0"/>
              </a:rPr>
              <a:t>40,0%</a:t>
            </a:r>
            <a:endParaRPr lang="es-ES" b="1"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3388049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21</a:t>
            </a:fld>
            <a:endParaRPr lang="es-ES" b="1" dirty="0">
              <a:solidFill>
                <a:schemeClr val="bg1">
                  <a:lumMod val="50000"/>
                </a:schemeClr>
              </a:solidFill>
              <a:latin typeface="Century Gothic" panose="020B0502020202020204" pitchFamily="34" charset="0"/>
            </a:endParaRPr>
          </a:p>
        </p:txBody>
      </p:sp>
      <p:sp>
        <p:nvSpPr>
          <p:cNvPr id="13" name="Rectángulo 12"/>
          <p:cNvSpPr/>
          <p:nvPr/>
        </p:nvSpPr>
        <p:spPr>
          <a:xfrm>
            <a:off x="5004067" y="6556856"/>
            <a:ext cx="2452916"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Total Muestra (2702 individuos)</a:t>
            </a:r>
            <a:endParaRPr lang="es-ES" sz="1000" b="1" dirty="0">
              <a:solidFill>
                <a:schemeClr val="bg1">
                  <a:lumMod val="50000"/>
                </a:schemeClr>
              </a:solidFill>
              <a:latin typeface="Century Gothic" panose="020B0502020202020204" pitchFamily="34" charset="0"/>
            </a:endParaRPr>
          </a:p>
        </p:txBody>
      </p:sp>
      <p:graphicFrame>
        <p:nvGraphicFramePr>
          <p:cNvPr id="5" name="Gráfico 4"/>
          <p:cNvGraphicFramePr/>
          <p:nvPr>
            <p:extLst>
              <p:ext uri="{D42A27DB-BD31-4B8C-83A1-F6EECF244321}">
                <p14:modId xmlns:p14="http://schemas.microsoft.com/office/powerpoint/2010/main" val="694265293"/>
              </p:ext>
            </p:extLst>
          </p:nvPr>
        </p:nvGraphicFramePr>
        <p:xfrm>
          <a:off x="283780" y="1701272"/>
          <a:ext cx="11713779" cy="4853516"/>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201230" y="1064667"/>
            <a:ext cx="11649729" cy="738664"/>
          </a:xfrm>
          <a:prstGeom prst="rect">
            <a:avLst/>
          </a:prstGeom>
          <a:noFill/>
        </p:spPr>
        <p:txBody>
          <a:bodyPr wrap="square" rtlCol="0">
            <a:spAutoFit/>
          </a:bodyPr>
          <a:lstStyle/>
          <a:p>
            <a:pPr algn="just"/>
            <a:r>
              <a:rPr lang="es-ES" sz="1400" dirty="0" smtClean="0">
                <a:latin typeface="Century Gothic" panose="020B0502020202020204" pitchFamily="34" charset="0"/>
              </a:rPr>
              <a:t>En Andalucía y Extremadura es donde se encuentran los porcentajes más altos en cuanto a la idea de que se cobrarán las jubilaciones más bajas. El 70,5% de los andaluces y el 74,3% de los extremeños piensan que su jubilación será inferior a 900 €/mes. Los aragoneses, son los que en mayor medida consideran que su jubilación será superior a 900 € /mes. </a:t>
            </a:r>
            <a:endParaRPr lang="es-ES" sz="1400" dirty="0">
              <a:latin typeface="Century Gothic" panose="020B0502020202020204" pitchFamily="34" charset="0"/>
            </a:endParaRPr>
          </a:p>
        </p:txBody>
      </p:sp>
      <p:sp>
        <p:nvSpPr>
          <p:cNvPr id="8" name="Rectángulo 7"/>
          <p:cNvSpPr/>
          <p:nvPr/>
        </p:nvSpPr>
        <p:spPr>
          <a:xfrm>
            <a:off x="361872" y="686008"/>
            <a:ext cx="11635687" cy="430887"/>
          </a:xfrm>
          <a:prstGeom prst="rect">
            <a:avLst/>
          </a:prstGeom>
        </p:spPr>
        <p:txBody>
          <a:bodyPr wrap="square">
            <a:spAutoFit/>
          </a:bodyPr>
          <a:lstStyle/>
          <a:p>
            <a:r>
              <a:rPr lang="es-ES_tradnl" sz="1100" b="1" i="1" dirty="0" smtClean="0">
                <a:solidFill>
                  <a:schemeClr val="bg1">
                    <a:lumMod val="50000"/>
                  </a:schemeClr>
                </a:solidFill>
                <a:latin typeface="Century Gothic" panose="020B0502020202020204" pitchFamily="34" charset="0"/>
              </a:rPr>
              <a:t>¿</a:t>
            </a:r>
            <a:r>
              <a:rPr lang="es-ES_tradnl" sz="1100" b="1" i="1" dirty="0">
                <a:solidFill>
                  <a:schemeClr val="bg1">
                    <a:lumMod val="50000"/>
                  </a:schemeClr>
                </a:solidFill>
                <a:latin typeface="Century Gothic" panose="020B0502020202020204" pitchFamily="34" charset="0"/>
              </a:rPr>
              <a:t>Teniendo en cuenta que la pensión media de jubilación actual en España es de 1.050 €/mes y pensando en el momento de tu jubilación, ¿en qué franja de ingresos mensuales crees que te situarás</a:t>
            </a:r>
            <a:r>
              <a:rPr lang="es-ES_tradnl" sz="1100" b="1" i="1" dirty="0" smtClean="0">
                <a:solidFill>
                  <a:schemeClr val="bg1">
                    <a:lumMod val="50000"/>
                  </a:schemeClr>
                </a:solidFill>
                <a:latin typeface="Century Gothic" panose="020B0502020202020204" pitchFamily="34" charset="0"/>
              </a:rPr>
              <a:t>? </a:t>
            </a:r>
            <a:endParaRPr lang="es-ES" sz="1100" b="1" i="1" dirty="0">
              <a:solidFill>
                <a:schemeClr val="bg1">
                  <a:lumMod val="50000"/>
                </a:schemeClr>
              </a:solidFill>
              <a:latin typeface="Century Gothic" panose="020B0502020202020204" pitchFamily="34" charset="0"/>
            </a:endParaRPr>
          </a:p>
        </p:txBody>
      </p:sp>
      <p:sp>
        <p:nvSpPr>
          <p:cNvPr id="10" name="24 CuadroTexto"/>
          <p:cNvSpPr txBox="1"/>
          <p:nvPr/>
        </p:nvSpPr>
        <p:spPr>
          <a:xfrm>
            <a:off x="1169006" y="45043"/>
            <a:ext cx="7871065"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Franja de dinero en la que estará la pensión</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2" name="Rectángulo redondeado 1"/>
          <p:cNvSpPr/>
          <p:nvPr/>
        </p:nvSpPr>
        <p:spPr>
          <a:xfrm>
            <a:off x="848139" y="3906884"/>
            <a:ext cx="556592" cy="1828800"/>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Rectángulo redondeado 11"/>
          <p:cNvSpPr/>
          <p:nvPr/>
        </p:nvSpPr>
        <p:spPr>
          <a:xfrm>
            <a:off x="7354965" y="3619925"/>
            <a:ext cx="556592" cy="1882952"/>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4" name="Conector recto 3"/>
          <p:cNvCxnSpPr/>
          <p:nvPr/>
        </p:nvCxnSpPr>
        <p:spPr>
          <a:xfrm>
            <a:off x="848139" y="3330239"/>
            <a:ext cx="11034847" cy="0"/>
          </a:xfrm>
          <a:prstGeom prst="line">
            <a:avLst/>
          </a:prstGeom>
          <a:ln w="34925">
            <a:solidFill>
              <a:srgbClr val="C00000"/>
            </a:solidFill>
            <a:prstDash val="dash"/>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6744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22</a:t>
            </a:fld>
            <a:endParaRPr lang="es-ES" b="1" dirty="0">
              <a:solidFill>
                <a:schemeClr val="bg1">
                  <a:lumMod val="50000"/>
                </a:schemeClr>
              </a:solidFill>
              <a:latin typeface="Century Gothic" panose="020B0502020202020204" pitchFamily="34" charset="0"/>
            </a:endParaRPr>
          </a:p>
        </p:txBody>
      </p:sp>
      <p:sp>
        <p:nvSpPr>
          <p:cNvPr id="4" name="Rectángulo 3"/>
          <p:cNvSpPr/>
          <p:nvPr/>
        </p:nvSpPr>
        <p:spPr>
          <a:xfrm>
            <a:off x="456461" y="861778"/>
            <a:ext cx="11314316" cy="261610"/>
          </a:xfrm>
          <a:prstGeom prst="rect">
            <a:avLst/>
          </a:prstGeom>
        </p:spPr>
        <p:txBody>
          <a:bodyPr wrap="none">
            <a:spAutoFit/>
          </a:bodyPr>
          <a:lstStyle/>
          <a:p>
            <a:r>
              <a:rPr lang="es-ES_tradnl" sz="1100" b="1" i="1" dirty="0" smtClean="0">
                <a:solidFill>
                  <a:schemeClr val="bg1">
                    <a:lumMod val="50000"/>
                  </a:schemeClr>
                </a:solidFill>
                <a:latin typeface="Century Gothic" panose="020B0502020202020204" pitchFamily="34" charset="0"/>
              </a:rPr>
              <a:t>¿</a:t>
            </a:r>
            <a:r>
              <a:rPr lang="es-ES_tradnl" sz="1100" b="1" i="1" dirty="0">
                <a:solidFill>
                  <a:schemeClr val="bg1">
                    <a:lumMod val="50000"/>
                  </a:schemeClr>
                </a:solidFill>
                <a:latin typeface="Century Gothic" panose="020B0502020202020204" pitchFamily="34" charset="0"/>
              </a:rPr>
              <a:t>Te gustaría recibir información por parte de la Seguridad Social sobre la pensión estimada que percibirás en función de tu </a:t>
            </a:r>
            <a:r>
              <a:rPr lang="es-ES_tradnl" sz="1100" b="1" i="1" dirty="0" smtClean="0">
                <a:solidFill>
                  <a:schemeClr val="bg1">
                    <a:lumMod val="50000"/>
                  </a:schemeClr>
                </a:solidFill>
                <a:latin typeface="Century Gothic" panose="020B0502020202020204" pitchFamily="34" charset="0"/>
              </a:rPr>
              <a:t>historial laboral/tiempo </a:t>
            </a:r>
            <a:r>
              <a:rPr lang="es-ES_tradnl" sz="1100" b="1" i="1" dirty="0">
                <a:solidFill>
                  <a:schemeClr val="bg1">
                    <a:lumMod val="50000"/>
                  </a:schemeClr>
                </a:solidFill>
                <a:latin typeface="Century Gothic" panose="020B0502020202020204" pitchFamily="34" charset="0"/>
              </a:rPr>
              <a:t>de cotización?</a:t>
            </a:r>
            <a:r>
              <a:rPr lang="es-ES_tradnl" sz="1100" b="1" i="1" dirty="0" smtClean="0">
                <a:solidFill>
                  <a:schemeClr val="bg1">
                    <a:lumMod val="50000"/>
                  </a:schemeClr>
                </a:solidFill>
                <a:latin typeface="Century Gothic" panose="020B0502020202020204" pitchFamily="34" charset="0"/>
              </a:rPr>
              <a:t> </a:t>
            </a:r>
            <a:endParaRPr lang="es-ES" sz="1100" b="1" i="1" dirty="0">
              <a:solidFill>
                <a:schemeClr val="bg1">
                  <a:lumMod val="50000"/>
                </a:schemeClr>
              </a:solidFill>
              <a:latin typeface="Century Gothic" panose="020B0502020202020204" pitchFamily="34" charset="0"/>
            </a:endParaRPr>
          </a:p>
        </p:txBody>
      </p:sp>
      <p:sp>
        <p:nvSpPr>
          <p:cNvPr id="13" name="Rectángulo 12"/>
          <p:cNvSpPr/>
          <p:nvPr/>
        </p:nvSpPr>
        <p:spPr>
          <a:xfrm>
            <a:off x="5004067" y="6455664"/>
            <a:ext cx="2452916"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Total Muestra (2702 individuos)</a:t>
            </a:r>
            <a:endParaRPr lang="es-ES" sz="1000" b="1" dirty="0">
              <a:solidFill>
                <a:schemeClr val="bg1">
                  <a:lumMod val="50000"/>
                </a:schemeClr>
              </a:solidFill>
              <a:latin typeface="Century Gothic" panose="020B0502020202020204" pitchFamily="34" charset="0"/>
            </a:endParaRPr>
          </a:p>
        </p:txBody>
      </p:sp>
      <p:sp>
        <p:nvSpPr>
          <p:cNvPr id="9" name="24 CuadroTexto"/>
          <p:cNvSpPr txBox="1"/>
          <p:nvPr/>
        </p:nvSpPr>
        <p:spPr>
          <a:xfrm>
            <a:off x="1169006" y="45043"/>
            <a:ext cx="8465779"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Recibir información de la SS.SS sobre la pensión</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8" name="CuadroTexto 7"/>
          <p:cNvSpPr txBox="1"/>
          <p:nvPr/>
        </p:nvSpPr>
        <p:spPr>
          <a:xfrm>
            <a:off x="777922" y="1358047"/>
            <a:ext cx="10590663" cy="523220"/>
          </a:xfrm>
          <a:prstGeom prst="rect">
            <a:avLst/>
          </a:prstGeom>
          <a:noFill/>
        </p:spPr>
        <p:txBody>
          <a:bodyPr wrap="square" rtlCol="0">
            <a:spAutoFit/>
          </a:bodyPr>
          <a:lstStyle/>
          <a:p>
            <a:pPr algn="just"/>
            <a:r>
              <a:rPr lang="es-ES" sz="1400" dirty="0" smtClean="0">
                <a:latin typeface="Century Gothic" panose="020B0502020202020204" pitchFamily="34" charset="0"/>
              </a:rPr>
              <a:t>Los españoles reclaman información, ya que 9 de cada 10 quieren que la Seguridad Social les informe, sobre cual es la pensión que les quedará en su jubilación.</a:t>
            </a:r>
            <a:endParaRPr lang="es-ES" sz="1400" dirty="0">
              <a:latin typeface="Century Gothic" panose="020B0502020202020204" pitchFamily="34" charset="0"/>
            </a:endParaRPr>
          </a:p>
        </p:txBody>
      </p:sp>
      <p:pic>
        <p:nvPicPr>
          <p:cNvPr id="2" name="Imagen 1"/>
          <p:cNvPicPr>
            <a:picLocks noChangeAspect="1"/>
          </p:cNvPicPr>
          <p:nvPr/>
        </p:nvPicPr>
        <p:blipFill>
          <a:blip r:embed="rId2"/>
          <a:stretch>
            <a:fillRect/>
          </a:stretch>
        </p:blipFill>
        <p:spPr>
          <a:xfrm>
            <a:off x="2593393" y="2115926"/>
            <a:ext cx="6541575" cy="4407790"/>
          </a:xfrm>
          <a:prstGeom prst="rect">
            <a:avLst/>
          </a:prstGeom>
        </p:spPr>
      </p:pic>
    </p:spTree>
    <p:extLst>
      <p:ext uri="{BB962C8B-B14F-4D97-AF65-F5344CB8AC3E}">
        <p14:creationId xmlns:p14="http://schemas.microsoft.com/office/powerpoint/2010/main" val="2857678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23</a:t>
            </a:fld>
            <a:endParaRPr lang="es-ES" b="1" dirty="0">
              <a:solidFill>
                <a:schemeClr val="bg1">
                  <a:lumMod val="50000"/>
                </a:schemeClr>
              </a:solidFill>
              <a:latin typeface="Century Gothic" panose="020B0502020202020204" pitchFamily="34" charset="0"/>
            </a:endParaRPr>
          </a:p>
        </p:txBody>
      </p:sp>
      <p:sp>
        <p:nvSpPr>
          <p:cNvPr id="13" name="Rectángulo 12"/>
          <p:cNvSpPr/>
          <p:nvPr/>
        </p:nvSpPr>
        <p:spPr>
          <a:xfrm>
            <a:off x="5004067" y="6480378"/>
            <a:ext cx="2452916"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Total Muestra (2702 individuos)</a:t>
            </a:r>
            <a:endParaRPr lang="es-ES" sz="1000" b="1" dirty="0">
              <a:solidFill>
                <a:schemeClr val="bg1">
                  <a:lumMod val="50000"/>
                </a:schemeClr>
              </a:solidFill>
              <a:latin typeface="Century Gothic" panose="020B0502020202020204" pitchFamily="34" charset="0"/>
            </a:endParaRPr>
          </a:p>
        </p:txBody>
      </p:sp>
      <p:graphicFrame>
        <p:nvGraphicFramePr>
          <p:cNvPr id="5" name="Gráfico 4"/>
          <p:cNvGraphicFramePr/>
          <p:nvPr>
            <p:extLst>
              <p:ext uri="{D42A27DB-BD31-4B8C-83A1-F6EECF244321}">
                <p14:modId xmlns:p14="http://schemas.microsoft.com/office/powerpoint/2010/main" val="551228312"/>
              </p:ext>
            </p:extLst>
          </p:nvPr>
        </p:nvGraphicFramePr>
        <p:xfrm>
          <a:off x="256717" y="2059281"/>
          <a:ext cx="5675586" cy="43095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p:cNvGraphicFramePr/>
          <p:nvPr>
            <p:extLst>
              <p:ext uri="{D42A27DB-BD31-4B8C-83A1-F6EECF244321}">
                <p14:modId xmlns:p14="http://schemas.microsoft.com/office/powerpoint/2010/main" val="164117440"/>
              </p:ext>
            </p:extLst>
          </p:nvPr>
        </p:nvGraphicFramePr>
        <p:xfrm>
          <a:off x="6284400" y="2059280"/>
          <a:ext cx="5675586" cy="430953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8"/>
          <p:cNvSpPr/>
          <p:nvPr/>
        </p:nvSpPr>
        <p:spPr>
          <a:xfrm>
            <a:off x="456461" y="861778"/>
            <a:ext cx="11314316" cy="261610"/>
          </a:xfrm>
          <a:prstGeom prst="rect">
            <a:avLst/>
          </a:prstGeom>
        </p:spPr>
        <p:txBody>
          <a:bodyPr wrap="none">
            <a:spAutoFit/>
          </a:bodyPr>
          <a:lstStyle/>
          <a:p>
            <a:r>
              <a:rPr lang="es-ES_tradnl" sz="1100" b="1" i="1" dirty="0" smtClean="0">
                <a:solidFill>
                  <a:schemeClr val="bg1">
                    <a:lumMod val="50000"/>
                  </a:schemeClr>
                </a:solidFill>
                <a:latin typeface="Century Gothic" panose="020B0502020202020204" pitchFamily="34" charset="0"/>
              </a:rPr>
              <a:t>¿</a:t>
            </a:r>
            <a:r>
              <a:rPr lang="es-ES_tradnl" sz="1100" b="1" i="1" dirty="0">
                <a:solidFill>
                  <a:schemeClr val="bg1">
                    <a:lumMod val="50000"/>
                  </a:schemeClr>
                </a:solidFill>
                <a:latin typeface="Century Gothic" panose="020B0502020202020204" pitchFamily="34" charset="0"/>
              </a:rPr>
              <a:t>Te gustaría recibir información por parte de la Seguridad Social sobre la pensión estimada que percibirás en función de tu </a:t>
            </a:r>
            <a:r>
              <a:rPr lang="es-ES_tradnl" sz="1100" b="1" i="1" dirty="0" smtClean="0">
                <a:solidFill>
                  <a:schemeClr val="bg1">
                    <a:lumMod val="50000"/>
                  </a:schemeClr>
                </a:solidFill>
                <a:latin typeface="Century Gothic" panose="020B0502020202020204" pitchFamily="34" charset="0"/>
              </a:rPr>
              <a:t>historial laboral/tiempo </a:t>
            </a:r>
            <a:r>
              <a:rPr lang="es-ES_tradnl" sz="1100" b="1" i="1" dirty="0">
                <a:solidFill>
                  <a:schemeClr val="bg1">
                    <a:lumMod val="50000"/>
                  </a:schemeClr>
                </a:solidFill>
                <a:latin typeface="Century Gothic" panose="020B0502020202020204" pitchFamily="34" charset="0"/>
              </a:rPr>
              <a:t>de cotización?</a:t>
            </a:r>
            <a:r>
              <a:rPr lang="es-ES_tradnl" sz="1100" b="1" i="1" dirty="0" smtClean="0">
                <a:solidFill>
                  <a:schemeClr val="bg1">
                    <a:lumMod val="50000"/>
                  </a:schemeClr>
                </a:solidFill>
                <a:latin typeface="Century Gothic" panose="020B0502020202020204" pitchFamily="34" charset="0"/>
              </a:rPr>
              <a:t> </a:t>
            </a:r>
            <a:endParaRPr lang="es-ES" sz="1100" b="1" i="1" dirty="0">
              <a:solidFill>
                <a:schemeClr val="bg1">
                  <a:lumMod val="50000"/>
                </a:schemeClr>
              </a:solidFill>
              <a:latin typeface="Century Gothic" panose="020B0502020202020204" pitchFamily="34" charset="0"/>
            </a:endParaRPr>
          </a:p>
        </p:txBody>
      </p:sp>
      <p:sp>
        <p:nvSpPr>
          <p:cNvPr id="12" name="24 CuadroTexto"/>
          <p:cNvSpPr txBox="1"/>
          <p:nvPr/>
        </p:nvSpPr>
        <p:spPr>
          <a:xfrm>
            <a:off x="1169006" y="45043"/>
            <a:ext cx="8465779"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Recibir información de la SS.SS sobre la pensión</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8" name="CuadroTexto 7"/>
          <p:cNvSpPr txBox="1"/>
          <p:nvPr/>
        </p:nvSpPr>
        <p:spPr>
          <a:xfrm>
            <a:off x="777922" y="1205091"/>
            <a:ext cx="10590663" cy="738664"/>
          </a:xfrm>
          <a:prstGeom prst="rect">
            <a:avLst/>
          </a:prstGeom>
          <a:noFill/>
        </p:spPr>
        <p:txBody>
          <a:bodyPr wrap="square" rtlCol="0">
            <a:spAutoFit/>
          </a:bodyPr>
          <a:lstStyle/>
          <a:p>
            <a:pPr algn="just"/>
            <a:r>
              <a:rPr lang="es-ES" sz="1400" dirty="0" smtClean="0">
                <a:latin typeface="Century Gothic" panose="020B0502020202020204" pitchFamily="34" charset="0"/>
              </a:rPr>
              <a:t>Los hombres reclaman información más que las mujeres. En cuanto a la edad, se aprecia que a medida que esta aumenta también lo hacen las demandas de información, lógicamente, una persona que se acerca a la jubilación es más sensible a recibir información que un joven cuya vida laboral es más corta.</a:t>
            </a:r>
            <a:endParaRPr lang="es-ES" sz="1400" dirty="0">
              <a:latin typeface="Century Gothic" panose="020B0502020202020204" pitchFamily="34" charset="0"/>
            </a:endParaRPr>
          </a:p>
        </p:txBody>
      </p:sp>
    </p:spTree>
    <p:extLst>
      <p:ext uri="{BB962C8B-B14F-4D97-AF65-F5344CB8AC3E}">
        <p14:creationId xmlns:p14="http://schemas.microsoft.com/office/powerpoint/2010/main" val="3741307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24</a:t>
            </a:fld>
            <a:endParaRPr lang="es-ES" b="1" dirty="0">
              <a:solidFill>
                <a:schemeClr val="bg1">
                  <a:lumMod val="50000"/>
                </a:schemeClr>
              </a:solidFill>
              <a:latin typeface="Century Gothic" panose="020B0502020202020204" pitchFamily="34" charset="0"/>
            </a:endParaRPr>
          </a:p>
        </p:txBody>
      </p:sp>
      <p:sp>
        <p:nvSpPr>
          <p:cNvPr id="13" name="Rectángulo 12"/>
          <p:cNvSpPr/>
          <p:nvPr/>
        </p:nvSpPr>
        <p:spPr>
          <a:xfrm>
            <a:off x="5004067" y="6523904"/>
            <a:ext cx="2452916"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Total Muestra (2702 individuos)</a:t>
            </a:r>
            <a:endParaRPr lang="es-ES" sz="1000" b="1" dirty="0">
              <a:solidFill>
                <a:schemeClr val="bg1">
                  <a:lumMod val="50000"/>
                </a:schemeClr>
              </a:solidFill>
              <a:latin typeface="Century Gothic" panose="020B0502020202020204" pitchFamily="34" charset="0"/>
            </a:endParaRPr>
          </a:p>
        </p:txBody>
      </p:sp>
      <p:sp>
        <p:nvSpPr>
          <p:cNvPr id="7" name="Rectángulo 6"/>
          <p:cNvSpPr/>
          <p:nvPr/>
        </p:nvSpPr>
        <p:spPr>
          <a:xfrm>
            <a:off x="456461" y="861778"/>
            <a:ext cx="11314316" cy="261610"/>
          </a:xfrm>
          <a:prstGeom prst="rect">
            <a:avLst/>
          </a:prstGeom>
        </p:spPr>
        <p:txBody>
          <a:bodyPr wrap="none">
            <a:spAutoFit/>
          </a:bodyPr>
          <a:lstStyle/>
          <a:p>
            <a:r>
              <a:rPr lang="es-ES_tradnl" sz="1100" b="1" i="1" dirty="0" smtClean="0">
                <a:solidFill>
                  <a:schemeClr val="bg1">
                    <a:lumMod val="50000"/>
                  </a:schemeClr>
                </a:solidFill>
                <a:latin typeface="Century Gothic" panose="020B0502020202020204" pitchFamily="34" charset="0"/>
              </a:rPr>
              <a:t>¿</a:t>
            </a:r>
            <a:r>
              <a:rPr lang="es-ES_tradnl" sz="1100" b="1" i="1" dirty="0">
                <a:solidFill>
                  <a:schemeClr val="bg1">
                    <a:lumMod val="50000"/>
                  </a:schemeClr>
                </a:solidFill>
                <a:latin typeface="Century Gothic" panose="020B0502020202020204" pitchFamily="34" charset="0"/>
              </a:rPr>
              <a:t>Te gustaría recibir información por parte de la Seguridad Social sobre la pensión estimada que percibirás en función de tu </a:t>
            </a:r>
            <a:r>
              <a:rPr lang="es-ES_tradnl" sz="1100" b="1" i="1" dirty="0" smtClean="0">
                <a:solidFill>
                  <a:schemeClr val="bg1">
                    <a:lumMod val="50000"/>
                  </a:schemeClr>
                </a:solidFill>
                <a:latin typeface="Century Gothic" panose="020B0502020202020204" pitchFamily="34" charset="0"/>
              </a:rPr>
              <a:t>historial laboral/tiempo </a:t>
            </a:r>
            <a:r>
              <a:rPr lang="es-ES_tradnl" sz="1100" b="1" i="1" dirty="0">
                <a:solidFill>
                  <a:schemeClr val="bg1">
                    <a:lumMod val="50000"/>
                  </a:schemeClr>
                </a:solidFill>
                <a:latin typeface="Century Gothic" panose="020B0502020202020204" pitchFamily="34" charset="0"/>
              </a:rPr>
              <a:t>de cotización?</a:t>
            </a:r>
            <a:r>
              <a:rPr lang="es-ES_tradnl" sz="1100" b="1" i="1" dirty="0" smtClean="0">
                <a:solidFill>
                  <a:schemeClr val="bg1">
                    <a:lumMod val="50000"/>
                  </a:schemeClr>
                </a:solidFill>
                <a:latin typeface="Century Gothic" panose="020B0502020202020204" pitchFamily="34" charset="0"/>
              </a:rPr>
              <a:t> </a:t>
            </a:r>
            <a:endParaRPr lang="es-ES" sz="1100" b="1" i="1" dirty="0">
              <a:solidFill>
                <a:schemeClr val="bg1">
                  <a:lumMod val="50000"/>
                </a:schemeClr>
              </a:solidFill>
              <a:latin typeface="Century Gothic" panose="020B0502020202020204" pitchFamily="34" charset="0"/>
            </a:endParaRPr>
          </a:p>
        </p:txBody>
      </p:sp>
      <p:sp>
        <p:nvSpPr>
          <p:cNvPr id="8" name="24 CuadroTexto"/>
          <p:cNvSpPr txBox="1"/>
          <p:nvPr/>
        </p:nvSpPr>
        <p:spPr>
          <a:xfrm>
            <a:off x="1169006" y="45043"/>
            <a:ext cx="8465779"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Recibir información de la SS.SS sobre la pensión</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graphicFrame>
        <p:nvGraphicFramePr>
          <p:cNvPr id="10" name="Gráfico 9"/>
          <p:cNvGraphicFramePr/>
          <p:nvPr>
            <p:extLst>
              <p:ext uri="{D42A27DB-BD31-4B8C-83A1-F6EECF244321}">
                <p14:modId xmlns:p14="http://schemas.microsoft.com/office/powerpoint/2010/main" val="2380172105"/>
              </p:ext>
            </p:extLst>
          </p:nvPr>
        </p:nvGraphicFramePr>
        <p:xfrm>
          <a:off x="373635" y="1750817"/>
          <a:ext cx="11713779" cy="4691171"/>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p:cNvSpPr txBox="1"/>
          <p:nvPr/>
        </p:nvSpPr>
        <p:spPr>
          <a:xfrm>
            <a:off x="777922" y="1194271"/>
            <a:ext cx="10590663" cy="523220"/>
          </a:xfrm>
          <a:prstGeom prst="rect">
            <a:avLst/>
          </a:prstGeom>
          <a:noFill/>
        </p:spPr>
        <p:txBody>
          <a:bodyPr wrap="square" rtlCol="0">
            <a:spAutoFit/>
          </a:bodyPr>
          <a:lstStyle/>
          <a:p>
            <a:pPr algn="just"/>
            <a:r>
              <a:rPr lang="es-ES" sz="1400" dirty="0" smtClean="0">
                <a:latin typeface="Century Gothic" panose="020B0502020202020204" pitchFamily="34" charset="0"/>
              </a:rPr>
              <a:t>De acuerdo al análisis por CCAA, se observa que mientras los que viven en Baleares son lo que </a:t>
            </a:r>
            <a:r>
              <a:rPr lang="es-ES" sz="1400" dirty="0">
                <a:latin typeface="Century Gothic" panose="020B0502020202020204" pitchFamily="34" charset="0"/>
              </a:rPr>
              <a:t>más información quieren recibir, </a:t>
            </a:r>
            <a:r>
              <a:rPr lang="es-ES" sz="1400" dirty="0" smtClean="0">
                <a:latin typeface="Century Gothic" panose="020B0502020202020204" pitchFamily="34" charset="0"/>
              </a:rPr>
              <a:t>los riojanos son los menos demandantes de información a la Seguridad Social, sobre la pensión estimada.</a:t>
            </a:r>
            <a:endParaRPr lang="es-ES" sz="1400" dirty="0">
              <a:latin typeface="Century Gothic" panose="020B0502020202020204" pitchFamily="34" charset="0"/>
            </a:endParaRPr>
          </a:p>
        </p:txBody>
      </p:sp>
      <p:sp>
        <p:nvSpPr>
          <p:cNvPr id="11" name="Elipse 10"/>
          <p:cNvSpPr/>
          <p:nvPr/>
        </p:nvSpPr>
        <p:spPr>
          <a:xfrm>
            <a:off x="11368585" y="2294810"/>
            <a:ext cx="481670" cy="476518"/>
          </a:xfrm>
          <a:prstGeom prst="ellipse">
            <a:avLst/>
          </a:prstGeom>
          <a:solidFill>
            <a:srgbClr val="FF0000">
              <a:alpha val="29000"/>
            </a:srgb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dirty="0">
              <a:ln>
                <a:solidFill>
                  <a:sysClr val="windowText" lastClr="000000"/>
                </a:solidFill>
              </a:ln>
            </a:endParaRPr>
          </a:p>
        </p:txBody>
      </p:sp>
      <p:sp>
        <p:nvSpPr>
          <p:cNvPr id="12" name="Elipse 11"/>
          <p:cNvSpPr/>
          <p:nvPr/>
        </p:nvSpPr>
        <p:spPr>
          <a:xfrm>
            <a:off x="2889197" y="3941559"/>
            <a:ext cx="481670" cy="476518"/>
          </a:xfrm>
          <a:prstGeom prst="ellipse">
            <a:avLst/>
          </a:prstGeom>
          <a:solidFill>
            <a:schemeClr val="accent1">
              <a:lumMod val="75000"/>
              <a:alpha val="29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dirty="0">
              <a:ln>
                <a:solidFill>
                  <a:sysClr val="windowText" lastClr="000000"/>
                </a:solidFill>
              </a:ln>
            </a:endParaRPr>
          </a:p>
        </p:txBody>
      </p:sp>
    </p:spTree>
    <p:extLst>
      <p:ext uri="{BB962C8B-B14F-4D97-AF65-F5344CB8AC3E}">
        <p14:creationId xmlns:p14="http://schemas.microsoft.com/office/powerpoint/2010/main" val="3287240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25</a:t>
            </a:fld>
            <a:endParaRPr lang="es-ES" b="1" dirty="0">
              <a:solidFill>
                <a:schemeClr val="bg1">
                  <a:lumMod val="50000"/>
                </a:schemeClr>
              </a:solidFill>
              <a:latin typeface="Century Gothic" panose="020B0502020202020204" pitchFamily="34" charset="0"/>
            </a:endParaRPr>
          </a:p>
        </p:txBody>
      </p:sp>
      <p:sp>
        <p:nvSpPr>
          <p:cNvPr id="4" name="Rectángulo 3"/>
          <p:cNvSpPr/>
          <p:nvPr/>
        </p:nvSpPr>
        <p:spPr>
          <a:xfrm>
            <a:off x="456461" y="861778"/>
            <a:ext cx="6989414" cy="261610"/>
          </a:xfrm>
          <a:prstGeom prst="rect">
            <a:avLst/>
          </a:prstGeom>
        </p:spPr>
        <p:txBody>
          <a:bodyPr wrap="none">
            <a:spAutoFit/>
          </a:bodyPr>
          <a:lstStyle/>
          <a:p>
            <a:r>
              <a:rPr lang="es-ES_tradnl" sz="1100" b="1" dirty="0" smtClean="0">
                <a:solidFill>
                  <a:schemeClr val="bg1">
                    <a:lumMod val="50000"/>
                  </a:schemeClr>
                </a:solidFill>
                <a:latin typeface="Century Gothic" panose="020B0502020202020204" pitchFamily="34" charset="0"/>
              </a:rPr>
              <a:t>¿</a:t>
            </a:r>
            <a:r>
              <a:rPr lang="es-ES_tradnl" sz="1100" b="1" dirty="0">
                <a:solidFill>
                  <a:schemeClr val="bg1">
                    <a:lumMod val="50000"/>
                  </a:schemeClr>
                </a:solidFill>
                <a:latin typeface="Century Gothic" panose="020B0502020202020204" pitchFamily="34" charset="0"/>
              </a:rPr>
              <a:t>Podrías indicar si </a:t>
            </a:r>
            <a:r>
              <a:rPr lang="es-ES_tradnl" sz="1100" b="1" dirty="0" smtClean="0">
                <a:solidFill>
                  <a:schemeClr val="bg1">
                    <a:lumMod val="50000"/>
                  </a:schemeClr>
                </a:solidFill>
                <a:latin typeface="Century Gothic" panose="020B0502020202020204" pitchFamily="34" charset="0"/>
              </a:rPr>
              <a:t>estás ahorrando </a:t>
            </a:r>
            <a:r>
              <a:rPr lang="es-ES_tradnl" sz="1100" b="1" dirty="0">
                <a:solidFill>
                  <a:schemeClr val="bg1">
                    <a:lumMod val="50000"/>
                  </a:schemeClr>
                </a:solidFill>
                <a:latin typeface="Century Gothic" panose="020B0502020202020204" pitchFamily="34" charset="0"/>
              </a:rPr>
              <a:t>para tu jubilación al margen de cotizar para la pensión pública</a:t>
            </a:r>
            <a:r>
              <a:rPr lang="es-ES_tradnl" sz="1100" b="1" dirty="0" smtClean="0">
                <a:solidFill>
                  <a:schemeClr val="bg1">
                    <a:lumMod val="50000"/>
                  </a:schemeClr>
                </a:solidFill>
                <a:latin typeface="Century Gothic" panose="020B0502020202020204" pitchFamily="34" charset="0"/>
              </a:rPr>
              <a:t>?</a:t>
            </a:r>
            <a:endParaRPr lang="es-ES" sz="1100" b="1" dirty="0">
              <a:solidFill>
                <a:schemeClr val="bg1">
                  <a:lumMod val="50000"/>
                </a:schemeClr>
              </a:solidFill>
              <a:latin typeface="Century Gothic" panose="020B0502020202020204" pitchFamily="34" charset="0"/>
            </a:endParaRPr>
          </a:p>
        </p:txBody>
      </p:sp>
      <p:sp>
        <p:nvSpPr>
          <p:cNvPr id="13" name="Rectángulo 12"/>
          <p:cNvSpPr/>
          <p:nvPr/>
        </p:nvSpPr>
        <p:spPr>
          <a:xfrm>
            <a:off x="5004067" y="6455664"/>
            <a:ext cx="2452916"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Total Muestra (2702 individuos)</a:t>
            </a:r>
            <a:endParaRPr lang="es-ES" sz="1000" b="1" dirty="0">
              <a:solidFill>
                <a:schemeClr val="bg1">
                  <a:lumMod val="50000"/>
                </a:schemeClr>
              </a:solidFill>
              <a:latin typeface="Century Gothic" panose="020B0502020202020204" pitchFamily="34" charset="0"/>
            </a:endParaRPr>
          </a:p>
        </p:txBody>
      </p:sp>
      <p:sp>
        <p:nvSpPr>
          <p:cNvPr id="9" name="24 CuadroTexto"/>
          <p:cNvSpPr txBox="1"/>
          <p:nvPr/>
        </p:nvSpPr>
        <p:spPr>
          <a:xfrm>
            <a:off x="1169006" y="45043"/>
            <a:ext cx="5213287"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Ahorrando para la jubilación</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8" name="CuadroTexto 7"/>
          <p:cNvSpPr txBox="1"/>
          <p:nvPr/>
        </p:nvSpPr>
        <p:spPr>
          <a:xfrm>
            <a:off x="736978" y="1330751"/>
            <a:ext cx="10590663" cy="523220"/>
          </a:xfrm>
          <a:prstGeom prst="rect">
            <a:avLst/>
          </a:prstGeom>
          <a:noFill/>
        </p:spPr>
        <p:txBody>
          <a:bodyPr wrap="square" rtlCol="0">
            <a:spAutoFit/>
          </a:bodyPr>
          <a:lstStyle/>
          <a:p>
            <a:pPr algn="just"/>
            <a:r>
              <a:rPr lang="es-ES" sz="1400" dirty="0" smtClean="0">
                <a:latin typeface="Century Gothic" panose="020B0502020202020204" pitchFamily="34" charset="0"/>
              </a:rPr>
              <a:t>Los españoles no ahorran para la jubilación. Solo 1 de cada 3 reconoce hacerlo, frente a 7 de cada 10 que asegura no ahorrar. </a:t>
            </a:r>
            <a:endParaRPr lang="es-ES" sz="1400" dirty="0">
              <a:latin typeface="Century Gothic" panose="020B0502020202020204" pitchFamily="34" charset="0"/>
            </a:endParaRPr>
          </a:p>
        </p:txBody>
      </p:sp>
      <p:pic>
        <p:nvPicPr>
          <p:cNvPr id="2" name="Imagen 1"/>
          <p:cNvPicPr>
            <a:picLocks noChangeAspect="1"/>
          </p:cNvPicPr>
          <p:nvPr/>
        </p:nvPicPr>
        <p:blipFill>
          <a:blip r:embed="rId2"/>
          <a:stretch>
            <a:fillRect/>
          </a:stretch>
        </p:blipFill>
        <p:spPr>
          <a:xfrm>
            <a:off x="2802884" y="1853971"/>
            <a:ext cx="6663506" cy="4407790"/>
          </a:xfrm>
          <a:prstGeom prst="rect">
            <a:avLst/>
          </a:prstGeom>
        </p:spPr>
      </p:pic>
    </p:spTree>
    <p:extLst>
      <p:ext uri="{BB962C8B-B14F-4D97-AF65-F5344CB8AC3E}">
        <p14:creationId xmlns:p14="http://schemas.microsoft.com/office/powerpoint/2010/main" val="2465930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26</a:t>
            </a:fld>
            <a:endParaRPr lang="es-ES" b="1" dirty="0">
              <a:solidFill>
                <a:schemeClr val="bg1">
                  <a:lumMod val="50000"/>
                </a:schemeClr>
              </a:solidFill>
              <a:latin typeface="Century Gothic" panose="020B0502020202020204" pitchFamily="34" charset="0"/>
            </a:endParaRPr>
          </a:p>
        </p:txBody>
      </p:sp>
      <p:sp>
        <p:nvSpPr>
          <p:cNvPr id="13" name="Rectángulo 12"/>
          <p:cNvSpPr/>
          <p:nvPr/>
        </p:nvSpPr>
        <p:spPr>
          <a:xfrm>
            <a:off x="5004067" y="6455664"/>
            <a:ext cx="2569934" cy="253916"/>
          </a:xfrm>
          <a:prstGeom prst="rect">
            <a:avLst/>
          </a:prstGeom>
        </p:spPr>
        <p:txBody>
          <a:bodyPr wrap="none">
            <a:spAutoFit/>
          </a:bodyPr>
          <a:lstStyle/>
          <a:p>
            <a:r>
              <a:rPr lang="es-ES" sz="1050" b="1" dirty="0" smtClean="0">
                <a:solidFill>
                  <a:schemeClr val="tx1">
                    <a:lumMod val="65000"/>
                    <a:lumOff val="35000"/>
                  </a:schemeClr>
                </a:solidFill>
                <a:effectLst/>
                <a:latin typeface="Century Gothic" panose="020B0502020202020204" pitchFamily="34" charset="0"/>
                <a:ea typeface="Calibri" panose="020F0502020204030204" pitchFamily="34" charset="0"/>
              </a:rPr>
              <a:t>Base: Total Muestra (2702 individuos)</a:t>
            </a:r>
            <a:endParaRPr lang="es-ES" sz="1050" b="1" dirty="0">
              <a:solidFill>
                <a:schemeClr val="tx1">
                  <a:lumMod val="65000"/>
                  <a:lumOff val="35000"/>
                </a:schemeClr>
              </a:solidFill>
              <a:latin typeface="Century Gothic" panose="020B0502020202020204" pitchFamily="34" charset="0"/>
            </a:endParaRPr>
          </a:p>
        </p:txBody>
      </p:sp>
      <p:graphicFrame>
        <p:nvGraphicFramePr>
          <p:cNvPr id="5" name="Gráfico 4"/>
          <p:cNvGraphicFramePr/>
          <p:nvPr>
            <p:extLst>
              <p:ext uri="{D42A27DB-BD31-4B8C-83A1-F6EECF244321}">
                <p14:modId xmlns:p14="http://schemas.microsoft.com/office/powerpoint/2010/main" val="3015662799"/>
              </p:ext>
            </p:extLst>
          </p:nvPr>
        </p:nvGraphicFramePr>
        <p:xfrm>
          <a:off x="488731" y="1998421"/>
          <a:ext cx="5675586" cy="43095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p:cNvGraphicFramePr/>
          <p:nvPr>
            <p:extLst>
              <p:ext uri="{D42A27DB-BD31-4B8C-83A1-F6EECF244321}">
                <p14:modId xmlns:p14="http://schemas.microsoft.com/office/powerpoint/2010/main" val="1215720474"/>
              </p:ext>
            </p:extLst>
          </p:nvPr>
        </p:nvGraphicFramePr>
        <p:xfrm>
          <a:off x="6516414" y="1998420"/>
          <a:ext cx="5675586" cy="430953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p:cNvSpPr/>
          <p:nvPr/>
        </p:nvSpPr>
        <p:spPr>
          <a:xfrm>
            <a:off x="488731" y="758586"/>
            <a:ext cx="6989414" cy="261610"/>
          </a:xfrm>
          <a:prstGeom prst="rect">
            <a:avLst/>
          </a:prstGeom>
        </p:spPr>
        <p:txBody>
          <a:bodyPr wrap="none">
            <a:spAutoFit/>
          </a:bodyPr>
          <a:lstStyle/>
          <a:p>
            <a:r>
              <a:rPr lang="es-ES_tradnl" sz="1100" b="1" i="1" dirty="0" smtClean="0">
                <a:solidFill>
                  <a:schemeClr val="bg1">
                    <a:lumMod val="50000"/>
                  </a:schemeClr>
                </a:solidFill>
              </a:rPr>
              <a:t>¿</a:t>
            </a:r>
            <a:r>
              <a:rPr lang="es-ES_tradnl" sz="1100" b="1" i="1" dirty="0">
                <a:solidFill>
                  <a:schemeClr val="bg1">
                    <a:lumMod val="50000"/>
                  </a:schemeClr>
                </a:solidFill>
                <a:latin typeface="Century Gothic" panose="020B0502020202020204" pitchFamily="34" charset="0"/>
              </a:rPr>
              <a:t>Podrías indicar si </a:t>
            </a:r>
            <a:r>
              <a:rPr lang="es-ES_tradnl" sz="1100" b="1" i="1" dirty="0" smtClean="0">
                <a:solidFill>
                  <a:schemeClr val="bg1">
                    <a:lumMod val="50000"/>
                  </a:schemeClr>
                </a:solidFill>
                <a:latin typeface="Century Gothic" panose="020B0502020202020204" pitchFamily="34" charset="0"/>
              </a:rPr>
              <a:t>estás ahorrando </a:t>
            </a:r>
            <a:r>
              <a:rPr lang="es-ES_tradnl" sz="1100" b="1" i="1" dirty="0">
                <a:solidFill>
                  <a:schemeClr val="bg1">
                    <a:lumMod val="50000"/>
                  </a:schemeClr>
                </a:solidFill>
                <a:latin typeface="Century Gothic" panose="020B0502020202020204" pitchFamily="34" charset="0"/>
              </a:rPr>
              <a:t>para tu jubilación al margen de cotizar para la pensión pública</a:t>
            </a:r>
            <a:r>
              <a:rPr lang="es-ES_tradnl" sz="1100" b="1" i="1" dirty="0" smtClean="0">
                <a:solidFill>
                  <a:schemeClr val="bg1">
                    <a:lumMod val="50000"/>
                  </a:schemeClr>
                </a:solidFill>
                <a:latin typeface="Century Gothic" panose="020B0502020202020204" pitchFamily="34" charset="0"/>
              </a:rPr>
              <a:t>?</a:t>
            </a:r>
            <a:endParaRPr lang="es-ES" sz="1100" b="1" i="1" dirty="0">
              <a:solidFill>
                <a:schemeClr val="bg1">
                  <a:lumMod val="50000"/>
                </a:schemeClr>
              </a:solidFill>
              <a:latin typeface="Century Gothic" panose="020B0502020202020204" pitchFamily="34" charset="0"/>
            </a:endParaRPr>
          </a:p>
        </p:txBody>
      </p:sp>
      <p:sp>
        <p:nvSpPr>
          <p:cNvPr id="11" name="24 CuadroTexto"/>
          <p:cNvSpPr txBox="1"/>
          <p:nvPr/>
        </p:nvSpPr>
        <p:spPr>
          <a:xfrm>
            <a:off x="1169006" y="45043"/>
            <a:ext cx="5213287"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Ahorrando para la jubilación</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9" name="CuadroTexto 8"/>
          <p:cNvSpPr txBox="1"/>
          <p:nvPr/>
        </p:nvSpPr>
        <p:spPr>
          <a:xfrm>
            <a:off x="736979" y="1201631"/>
            <a:ext cx="10590663" cy="523220"/>
          </a:xfrm>
          <a:prstGeom prst="rect">
            <a:avLst/>
          </a:prstGeom>
          <a:noFill/>
        </p:spPr>
        <p:txBody>
          <a:bodyPr wrap="square" rtlCol="0">
            <a:spAutoFit/>
          </a:bodyPr>
          <a:lstStyle/>
          <a:p>
            <a:pPr algn="just"/>
            <a:r>
              <a:rPr lang="es-ES" sz="1400" dirty="0" smtClean="0">
                <a:latin typeface="Century Gothic" panose="020B0502020202020204" pitchFamily="34" charset="0"/>
              </a:rPr>
              <a:t>Las mujeres parece que ahorran algo más que los hombres, igual que los españoles de entre 46 y 60 años. Entre los jóvenes se ahorra poco, ya que sólo una cuarta parte lo hace, frente a tres cuartas partes que no.</a:t>
            </a:r>
            <a:endParaRPr lang="es-ES" sz="1400" dirty="0">
              <a:latin typeface="Century Gothic" panose="020B0502020202020204" pitchFamily="34" charset="0"/>
            </a:endParaRPr>
          </a:p>
        </p:txBody>
      </p:sp>
    </p:spTree>
    <p:extLst>
      <p:ext uri="{BB962C8B-B14F-4D97-AF65-F5344CB8AC3E}">
        <p14:creationId xmlns:p14="http://schemas.microsoft.com/office/powerpoint/2010/main" val="2953483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27</a:t>
            </a:fld>
            <a:endParaRPr lang="es-ES" b="1" dirty="0">
              <a:solidFill>
                <a:schemeClr val="bg1">
                  <a:lumMod val="50000"/>
                </a:schemeClr>
              </a:solidFill>
              <a:latin typeface="Century Gothic" panose="020B0502020202020204" pitchFamily="34" charset="0"/>
            </a:endParaRPr>
          </a:p>
        </p:txBody>
      </p:sp>
      <p:sp>
        <p:nvSpPr>
          <p:cNvPr id="13" name="Rectángulo 12"/>
          <p:cNvSpPr/>
          <p:nvPr/>
        </p:nvSpPr>
        <p:spPr>
          <a:xfrm>
            <a:off x="5004067" y="6505092"/>
            <a:ext cx="2680542" cy="261610"/>
          </a:xfrm>
          <a:prstGeom prst="rect">
            <a:avLst/>
          </a:prstGeom>
        </p:spPr>
        <p:txBody>
          <a:bodyPr wrap="none">
            <a:spAutoFit/>
          </a:bodyPr>
          <a:lstStyle/>
          <a:p>
            <a:r>
              <a:rPr lang="es-ES" sz="1100" b="1" dirty="0" smtClean="0">
                <a:solidFill>
                  <a:schemeClr val="bg1">
                    <a:lumMod val="50000"/>
                  </a:schemeClr>
                </a:solidFill>
                <a:effectLst/>
                <a:latin typeface="Century Gothic" panose="020B0502020202020204" pitchFamily="34" charset="0"/>
                <a:ea typeface="Calibri" panose="020F0502020204030204" pitchFamily="34" charset="0"/>
              </a:rPr>
              <a:t>Base: Total Muestra (2702 individuos)</a:t>
            </a:r>
            <a:endParaRPr lang="es-ES" sz="1100" b="1" dirty="0">
              <a:solidFill>
                <a:schemeClr val="bg1">
                  <a:lumMod val="50000"/>
                </a:schemeClr>
              </a:solidFill>
              <a:latin typeface="Century Gothic" panose="020B0502020202020204" pitchFamily="34" charset="0"/>
            </a:endParaRPr>
          </a:p>
        </p:txBody>
      </p:sp>
      <p:sp>
        <p:nvSpPr>
          <p:cNvPr id="9" name="Rectángulo 8"/>
          <p:cNvSpPr/>
          <p:nvPr/>
        </p:nvSpPr>
        <p:spPr>
          <a:xfrm>
            <a:off x="456461" y="861778"/>
            <a:ext cx="6989414" cy="261610"/>
          </a:xfrm>
          <a:prstGeom prst="rect">
            <a:avLst/>
          </a:prstGeom>
        </p:spPr>
        <p:txBody>
          <a:bodyPr wrap="none">
            <a:spAutoFit/>
          </a:bodyPr>
          <a:lstStyle/>
          <a:p>
            <a:r>
              <a:rPr lang="es-ES_tradnl" sz="1100" b="1" i="1" dirty="0" smtClean="0">
                <a:solidFill>
                  <a:schemeClr val="bg1">
                    <a:lumMod val="50000"/>
                  </a:schemeClr>
                </a:solidFill>
              </a:rPr>
              <a:t>¿</a:t>
            </a:r>
            <a:r>
              <a:rPr lang="es-ES_tradnl" sz="1100" b="1" i="1" dirty="0">
                <a:solidFill>
                  <a:schemeClr val="bg1">
                    <a:lumMod val="50000"/>
                  </a:schemeClr>
                </a:solidFill>
                <a:latin typeface="Century Gothic" panose="020B0502020202020204" pitchFamily="34" charset="0"/>
              </a:rPr>
              <a:t>Podrías indicar si </a:t>
            </a:r>
            <a:r>
              <a:rPr lang="es-ES_tradnl" sz="1100" b="1" i="1" dirty="0" smtClean="0">
                <a:solidFill>
                  <a:schemeClr val="bg1">
                    <a:lumMod val="50000"/>
                  </a:schemeClr>
                </a:solidFill>
                <a:latin typeface="Century Gothic" panose="020B0502020202020204" pitchFamily="34" charset="0"/>
              </a:rPr>
              <a:t>estás ahorrando </a:t>
            </a:r>
            <a:r>
              <a:rPr lang="es-ES_tradnl" sz="1100" b="1" i="1" dirty="0">
                <a:solidFill>
                  <a:schemeClr val="bg1">
                    <a:lumMod val="50000"/>
                  </a:schemeClr>
                </a:solidFill>
                <a:latin typeface="Century Gothic" panose="020B0502020202020204" pitchFamily="34" charset="0"/>
              </a:rPr>
              <a:t>para tu jubilación al margen de cotizar para la pensión pública</a:t>
            </a:r>
            <a:r>
              <a:rPr lang="es-ES_tradnl" sz="1100" b="1" i="1" dirty="0" smtClean="0">
                <a:solidFill>
                  <a:schemeClr val="bg1">
                    <a:lumMod val="50000"/>
                  </a:schemeClr>
                </a:solidFill>
                <a:latin typeface="Century Gothic" panose="020B0502020202020204" pitchFamily="34" charset="0"/>
              </a:rPr>
              <a:t>?</a:t>
            </a:r>
            <a:endParaRPr lang="es-ES" sz="1100" b="1" i="1" dirty="0">
              <a:solidFill>
                <a:schemeClr val="bg1">
                  <a:lumMod val="50000"/>
                </a:schemeClr>
              </a:solidFill>
              <a:latin typeface="Century Gothic" panose="020B0502020202020204" pitchFamily="34" charset="0"/>
            </a:endParaRPr>
          </a:p>
        </p:txBody>
      </p:sp>
      <p:sp>
        <p:nvSpPr>
          <p:cNvPr id="10" name="24 CuadroTexto"/>
          <p:cNvSpPr txBox="1"/>
          <p:nvPr/>
        </p:nvSpPr>
        <p:spPr>
          <a:xfrm>
            <a:off x="1169006" y="45043"/>
            <a:ext cx="5213287"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Ahorrando para la jubilación</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graphicFrame>
        <p:nvGraphicFramePr>
          <p:cNvPr id="11" name="Gráfico 10"/>
          <p:cNvGraphicFramePr/>
          <p:nvPr>
            <p:extLst>
              <p:ext uri="{D42A27DB-BD31-4B8C-83A1-F6EECF244321}">
                <p14:modId xmlns:p14="http://schemas.microsoft.com/office/powerpoint/2010/main" val="1054727600"/>
              </p:ext>
            </p:extLst>
          </p:nvPr>
        </p:nvGraphicFramePr>
        <p:xfrm>
          <a:off x="456461" y="1581663"/>
          <a:ext cx="11713779" cy="4955576"/>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859809" y="1155293"/>
            <a:ext cx="10590663" cy="523220"/>
          </a:xfrm>
          <a:prstGeom prst="rect">
            <a:avLst/>
          </a:prstGeom>
          <a:noFill/>
        </p:spPr>
        <p:txBody>
          <a:bodyPr wrap="square" rtlCol="0">
            <a:spAutoFit/>
          </a:bodyPr>
          <a:lstStyle/>
          <a:p>
            <a:pPr algn="just"/>
            <a:r>
              <a:rPr lang="es-ES" sz="1400" dirty="0" smtClean="0">
                <a:latin typeface="Century Gothic" panose="020B0502020202020204" pitchFamily="34" charset="0"/>
              </a:rPr>
              <a:t>En la CCAA española donde menos se ahorra es en Andalucía y después en Baleares, mientras que en País Vasco, Madrid, Asturias es donde más.</a:t>
            </a:r>
            <a:endParaRPr lang="es-ES" sz="1400" dirty="0">
              <a:latin typeface="Century Gothic" panose="020B0502020202020204" pitchFamily="34" charset="0"/>
            </a:endParaRPr>
          </a:p>
        </p:txBody>
      </p:sp>
      <p:sp>
        <p:nvSpPr>
          <p:cNvPr id="8" name="Elipse 7"/>
          <p:cNvSpPr/>
          <p:nvPr/>
        </p:nvSpPr>
        <p:spPr>
          <a:xfrm>
            <a:off x="2311975" y="4424077"/>
            <a:ext cx="481670" cy="476518"/>
          </a:xfrm>
          <a:prstGeom prst="ellipse">
            <a:avLst/>
          </a:prstGeom>
          <a:solidFill>
            <a:srgbClr val="FF0000">
              <a:alpha val="29000"/>
            </a:srgb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dirty="0">
              <a:ln>
                <a:solidFill>
                  <a:sysClr val="windowText" lastClr="000000"/>
                </a:solidFill>
              </a:ln>
            </a:endParaRPr>
          </a:p>
        </p:txBody>
      </p:sp>
      <p:sp>
        <p:nvSpPr>
          <p:cNvPr id="12" name="Elipse 11"/>
          <p:cNvSpPr/>
          <p:nvPr/>
        </p:nvSpPr>
        <p:spPr>
          <a:xfrm>
            <a:off x="1002108" y="3129585"/>
            <a:ext cx="481670" cy="476518"/>
          </a:xfrm>
          <a:prstGeom prst="ellipse">
            <a:avLst/>
          </a:prstGeom>
          <a:solidFill>
            <a:schemeClr val="accent1">
              <a:lumMod val="75000"/>
              <a:alpha val="29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dirty="0">
              <a:ln>
                <a:solidFill>
                  <a:sysClr val="windowText" lastClr="000000"/>
                </a:solidFill>
              </a:ln>
            </a:endParaRPr>
          </a:p>
        </p:txBody>
      </p:sp>
      <p:sp>
        <p:nvSpPr>
          <p:cNvPr id="14" name="Elipse 13"/>
          <p:cNvSpPr/>
          <p:nvPr/>
        </p:nvSpPr>
        <p:spPr>
          <a:xfrm>
            <a:off x="8835167" y="4424077"/>
            <a:ext cx="481670" cy="476518"/>
          </a:xfrm>
          <a:prstGeom prst="ellipse">
            <a:avLst/>
          </a:prstGeom>
          <a:solidFill>
            <a:srgbClr val="FF0000">
              <a:alpha val="29000"/>
            </a:srgb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dirty="0">
              <a:ln>
                <a:solidFill>
                  <a:sysClr val="windowText" lastClr="000000"/>
                </a:solidFill>
              </a:ln>
            </a:endParaRPr>
          </a:p>
        </p:txBody>
      </p:sp>
      <p:sp>
        <p:nvSpPr>
          <p:cNvPr id="15" name="Elipse 14"/>
          <p:cNvSpPr/>
          <p:nvPr/>
        </p:nvSpPr>
        <p:spPr>
          <a:xfrm>
            <a:off x="10823624" y="4366411"/>
            <a:ext cx="481670" cy="476518"/>
          </a:xfrm>
          <a:prstGeom prst="ellipse">
            <a:avLst/>
          </a:prstGeom>
          <a:solidFill>
            <a:srgbClr val="FF0000">
              <a:alpha val="29000"/>
            </a:srgb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dirty="0">
              <a:ln>
                <a:solidFill>
                  <a:sysClr val="windowText" lastClr="000000"/>
                </a:solidFill>
              </a:ln>
            </a:endParaRPr>
          </a:p>
        </p:txBody>
      </p:sp>
      <p:sp>
        <p:nvSpPr>
          <p:cNvPr id="16" name="Elipse 15"/>
          <p:cNvSpPr/>
          <p:nvPr/>
        </p:nvSpPr>
        <p:spPr>
          <a:xfrm>
            <a:off x="2968797" y="3107815"/>
            <a:ext cx="481670" cy="476518"/>
          </a:xfrm>
          <a:prstGeom prst="ellipse">
            <a:avLst/>
          </a:prstGeom>
          <a:solidFill>
            <a:schemeClr val="accent1">
              <a:lumMod val="75000"/>
              <a:alpha val="29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dirty="0">
              <a:ln>
                <a:solidFill>
                  <a:sysClr val="windowText" lastClr="000000"/>
                </a:solidFill>
              </a:ln>
            </a:endParaRPr>
          </a:p>
        </p:txBody>
      </p:sp>
    </p:spTree>
    <p:extLst>
      <p:ext uri="{BB962C8B-B14F-4D97-AF65-F5344CB8AC3E}">
        <p14:creationId xmlns:p14="http://schemas.microsoft.com/office/powerpoint/2010/main" val="3079053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28</a:t>
            </a:fld>
            <a:endParaRPr lang="es-ES" b="1" dirty="0">
              <a:solidFill>
                <a:schemeClr val="bg1">
                  <a:lumMod val="50000"/>
                </a:schemeClr>
              </a:solidFill>
              <a:latin typeface="Century Gothic" panose="020B0502020202020204" pitchFamily="34" charset="0"/>
            </a:endParaRPr>
          </a:p>
        </p:txBody>
      </p:sp>
      <p:sp>
        <p:nvSpPr>
          <p:cNvPr id="4" name="Rectángulo 3"/>
          <p:cNvSpPr/>
          <p:nvPr/>
        </p:nvSpPr>
        <p:spPr>
          <a:xfrm>
            <a:off x="674826" y="669267"/>
            <a:ext cx="3966150" cy="261610"/>
          </a:xfrm>
          <a:prstGeom prst="rect">
            <a:avLst/>
          </a:prstGeom>
        </p:spPr>
        <p:txBody>
          <a:bodyPr wrap="none">
            <a:spAutoFit/>
          </a:bodyPr>
          <a:lstStyle/>
          <a:p>
            <a:r>
              <a:rPr lang="es-ES_tradnl" sz="1100" b="1" i="1" dirty="0" smtClean="0">
                <a:solidFill>
                  <a:schemeClr val="bg1">
                    <a:lumMod val="50000"/>
                  </a:schemeClr>
                </a:solidFill>
                <a:latin typeface="Century Gothic" panose="020B0502020202020204" pitchFamily="34" charset="0"/>
              </a:rPr>
              <a:t>¿</a:t>
            </a:r>
            <a:r>
              <a:rPr lang="es-ES_tradnl" sz="1100" b="1" i="1" dirty="0">
                <a:solidFill>
                  <a:schemeClr val="bg1">
                    <a:lumMod val="50000"/>
                  </a:schemeClr>
                </a:solidFill>
                <a:latin typeface="Century Gothic" panose="020B0502020202020204" pitchFamily="34" charset="0"/>
              </a:rPr>
              <a:t>Qué estás haciendo para ahorrar para tu jubilación?  </a:t>
            </a:r>
            <a:endParaRPr lang="es-ES" sz="1100" b="1" i="1" dirty="0">
              <a:solidFill>
                <a:schemeClr val="bg1">
                  <a:lumMod val="50000"/>
                </a:schemeClr>
              </a:solidFill>
              <a:latin typeface="Century Gothic" panose="020B0502020202020204" pitchFamily="34" charset="0"/>
            </a:endParaRPr>
          </a:p>
        </p:txBody>
      </p:sp>
      <p:sp>
        <p:nvSpPr>
          <p:cNvPr id="13" name="Rectángulo 12"/>
          <p:cNvSpPr/>
          <p:nvPr/>
        </p:nvSpPr>
        <p:spPr>
          <a:xfrm>
            <a:off x="4995829" y="6554788"/>
            <a:ext cx="2901756" cy="253916"/>
          </a:xfrm>
          <a:prstGeom prst="rect">
            <a:avLst/>
          </a:prstGeom>
        </p:spPr>
        <p:txBody>
          <a:bodyPr wrap="none">
            <a:spAutoFit/>
          </a:bodyPr>
          <a:lstStyle/>
          <a:p>
            <a:r>
              <a:rPr lang="es-ES" sz="1050" b="1" dirty="0" smtClean="0">
                <a:solidFill>
                  <a:schemeClr val="bg1">
                    <a:lumMod val="50000"/>
                  </a:schemeClr>
                </a:solidFill>
                <a:effectLst/>
                <a:latin typeface="Century Gothic" panose="020B0502020202020204" pitchFamily="34" charset="0"/>
                <a:ea typeface="Calibri" panose="020F0502020204030204" pitchFamily="34" charset="0"/>
              </a:rPr>
              <a:t>Base: 847 individuos</a:t>
            </a:r>
            <a:r>
              <a:rPr lang="es-ES" sz="1050" b="1" dirty="0">
                <a:solidFill>
                  <a:schemeClr val="bg1">
                    <a:lumMod val="50000"/>
                  </a:schemeClr>
                </a:solidFill>
                <a:latin typeface="Century Gothic" panose="020B0502020202020204" pitchFamily="34" charset="0"/>
                <a:ea typeface="Calibri" panose="020F0502020204030204" pitchFamily="34" charset="0"/>
              </a:rPr>
              <a:t> </a:t>
            </a:r>
            <a:r>
              <a:rPr lang="es-ES" sz="1050" b="1" dirty="0" smtClean="0">
                <a:solidFill>
                  <a:schemeClr val="bg1">
                    <a:lumMod val="50000"/>
                  </a:schemeClr>
                </a:solidFill>
                <a:latin typeface="Century Gothic" panose="020B0502020202020204" pitchFamily="34" charset="0"/>
                <a:ea typeface="Calibri" panose="020F0502020204030204" pitchFamily="34" charset="0"/>
              </a:rPr>
              <a:t>que están ahorrando</a:t>
            </a:r>
            <a:endParaRPr lang="es-ES" sz="1050" b="1" dirty="0">
              <a:solidFill>
                <a:schemeClr val="bg1">
                  <a:lumMod val="50000"/>
                </a:schemeClr>
              </a:solidFill>
              <a:latin typeface="Century Gothic" panose="020B0502020202020204" pitchFamily="34" charset="0"/>
            </a:endParaRPr>
          </a:p>
        </p:txBody>
      </p:sp>
      <p:sp>
        <p:nvSpPr>
          <p:cNvPr id="9" name="24 CuadroTexto"/>
          <p:cNvSpPr txBox="1"/>
          <p:nvPr/>
        </p:nvSpPr>
        <p:spPr>
          <a:xfrm>
            <a:off x="1169006" y="45043"/>
            <a:ext cx="4724370"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Que se hace para ahorrar</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graphicFrame>
        <p:nvGraphicFramePr>
          <p:cNvPr id="6" name="Gráfico 5"/>
          <p:cNvGraphicFramePr/>
          <p:nvPr>
            <p:extLst>
              <p:ext uri="{D42A27DB-BD31-4B8C-83A1-F6EECF244321}">
                <p14:modId xmlns:p14="http://schemas.microsoft.com/office/powerpoint/2010/main" val="1569034431"/>
              </p:ext>
            </p:extLst>
          </p:nvPr>
        </p:nvGraphicFramePr>
        <p:xfrm>
          <a:off x="431747" y="2128459"/>
          <a:ext cx="11288849" cy="4327205"/>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805553" y="1023644"/>
            <a:ext cx="10590663" cy="954107"/>
          </a:xfrm>
          <a:prstGeom prst="rect">
            <a:avLst/>
          </a:prstGeom>
          <a:noFill/>
        </p:spPr>
        <p:txBody>
          <a:bodyPr wrap="square" rtlCol="0">
            <a:spAutoFit/>
          </a:bodyPr>
          <a:lstStyle/>
          <a:p>
            <a:pPr algn="just"/>
            <a:r>
              <a:rPr lang="es-ES" sz="1400" dirty="0" smtClean="0">
                <a:latin typeface="Century Gothic" panose="020B0502020202020204" pitchFamily="34" charset="0"/>
              </a:rPr>
              <a:t>Los dos cosas que más hacen los españoles que ahorran (31,3%) es por este orden, tener un plan de pensiones y/o seguro de jubilación (49,2%) y tener cuentas corrientes o depósitos bancarios (38,4%). La inversión en la compra de una vivienda como forma de ahorro, solo lo cita el 13% de los españoles. El resto de vías para ahorrar (fondos de inversión, acciones en bolsa, etc..) son mínimamente citadas.</a:t>
            </a:r>
            <a:endParaRPr lang="es-ES" sz="1400" dirty="0">
              <a:latin typeface="Century Gothic" panose="020B0502020202020204" pitchFamily="34" charset="0"/>
            </a:endParaRPr>
          </a:p>
        </p:txBody>
      </p:sp>
    </p:spTree>
    <p:extLst>
      <p:ext uri="{BB962C8B-B14F-4D97-AF65-F5344CB8AC3E}">
        <p14:creationId xmlns:p14="http://schemas.microsoft.com/office/powerpoint/2010/main" val="28128883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29</a:t>
            </a:fld>
            <a:endParaRPr lang="es-ES" b="1" dirty="0">
              <a:solidFill>
                <a:schemeClr val="bg1">
                  <a:lumMod val="50000"/>
                </a:schemeClr>
              </a:solidFill>
              <a:latin typeface="Century Gothic" panose="020B0502020202020204" pitchFamily="34" charset="0"/>
            </a:endParaRPr>
          </a:p>
        </p:txBody>
      </p:sp>
      <p:sp>
        <p:nvSpPr>
          <p:cNvPr id="4" name="Rectángulo 3"/>
          <p:cNvSpPr/>
          <p:nvPr/>
        </p:nvSpPr>
        <p:spPr>
          <a:xfrm>
            <a:off x="682389" y="737507"/>
            <a:ext cx="3966150" cy="261610"/>
          </a:xfrm>
          <a:prstGeom prst="rect">
            <a:avLst/>
          </a:prstGeom>
        </p:spPr>
        <p:txBody>
          <a:bodyPr wrap="none">
            <a:spAutoFit/>
          </a:bodyPr>
          <a:lstStyle/>
          <a:p>
            <a:r>
              <a:rPr lang="es-ES_tradnl" sz="1100" b="1" i="1" dirty="0" smtClean="0">
                <a:solidFill>
                  <a:schemeClr val="bg1">
                    <a:lumMod val="50000"/>
                  </a:schemeClr>
                </a:solidFill>
                <a:latin typeface="Century Gothic" panose="020B0502020202020204" pitchFamily="34" charset="0"/>
              </a:rPr>
              <a:t>¿</a:t>
            </a:r>
            <a:r>
              <a:rPr lang="es-ES_tradnl" sz="1100" b="1" i="1" dirty="0">
                <a:solidFill>
                  <a:schemeClr val="bg1">
                    <a:lumMod val="50000"/>
                  </a:schemeClr>
                </a:solidFill>
                <a:latin typeface="Century Gothic" panose="020B0502020202020204" pitchFamily="34" charset="0"/>
              </a:rPr>
              <a:t>Qué estás haciendo para ahorrar para tu jubilación?  </a:t>
            </a:r>
            <a:endParaRPr lang="es-ES" sz="1100" b="1" i="1" dirty="0">
              <a:solidFill>
                <a:schemeClr val="bg1">
                  <a:lumMod val="50000"/>
                </a:schemeClr>
              </a:solidFill>
              <a:latin typeface="Century Gothic" panose="020B0502020202020204" pitchFamily="34" charset="0"/>
            </a:endParaRPr>
          </a:p>
        </p:txBody>
      </p:sp>
      <p:sp>
        <p:nvSpPr>
          <p:cNvPr id="13" name="Rectángulo 12"/>
          <p:cNvSpPr/>
          <p:nvPr/>
        </p:nvSpPr>
        <p:spPr>
          <a:xfrm>
            <a:off x="5004067" y="6455664"/>
            <a:ext cx="2901756" cy="253916"/>
          </a:xfrm>
          <a:prstGeom prst="rect">
            <a:avLst/>
          </a:prstGeom>
        </p:spPr>
        <p:txBody>
          <a:bodyPr wrap="none">
            <a:spAutoFit/>
          </a:bodyPr>
          <a:lstStyle/>
          <a:p>
            <a:r>
              <a:rPr lang="es-ES" sz="1050" b="1" dirty="0" smtClean="0">
                <a:solidFill>
                  <a:schemeClr val="bg1">
                    <a:lumMod val="50000"/>
                  </a:schemeClr>
                </a:solidFill>
                <a:effectLst/>
                <a:latin typeface="Century Gothic" panose="020B0502020202020204" pitchFamily="34" charset="0"/>
                <a:ea typeface="Calibri" panose="020F0502020204030204" pitchFamily="34" charset="0"/>
              </a:rPr>
              <a:t>Base: 847 individuos</a:t>
            </a:r>
            <a:r>
              <a:rPr lang="es-ES" sz="1050" b="1" dirty="0">
                <a:solidFill>
                  <a:schemeClr val="bg1">
                    <a:lumMod val="50000"/>
                  </a:schemeClr>
                </a:solidFill>
                <a:latin typeface="Century Gothic" panose="020B0502020202020204" pitchFamily="34" charset="0"/>
                <a:ea typeface="Calibri" panose="020F0502020204030204" pitchFamily="34" charset="0"/>
              </a:rPr>
              <a:t> </a:t>
            </a:r>
            <a:r>
              <a:rPr lang="es-ES" sz="1050" b="1" dirty="0" smtClean="0">
                <a:solidFill>
                  <a:schemeClr val="bg1">
                    <a:lumMod val="50000"/>
                  </a:schemeClr>
                </a:solidFill>
                <a:latin typeface="Century Gothic" panose="020B0502020202020204" pitchFamily="34" charset="0"/>
                <a:ea typeface="Calibri" panose="020F0502020204030204" pitchFamily="34" charset="0"/>
              </a:rPr>
              <a:t>que están ahorrando</a:t>
            </a:r>
            <a:endParaRPr lang="es-ES" sz="1050" b="1" dirty="0">
              <a:solidFill>
                <a:schemeClr val="bg1">
                  <a:lumMod val="50000"/>
                </a:schemeClr>
              </a:solidFill>
              <a:latin typeface="Century Gothic" panose="020B0502020202020204" pitchFamily="34" charset="0"/>
            </a:endParaRPr>
          </a:p>
        </p:txBody>
      </p:sp>
      <p:sp>
        <p:nvSpPr>
          <p:cNvPr id="9" name="24 CuadroTexto"/>
          <p:cNvSpPr txBox="1"/>
          <p:nvPr/>
        </p:nvSpPr>
        <p:spPr>
          <a:xfrm>
            <a:off x="1169006" y="45043"/>
            <a:ext cx="4724370"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Que se hace para ahorrar</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graphicFrame>
        <p:nvGraphicFramePr>
          <p:cNvPr id="6" name="Gráfico 5"/>
          <p:cNvGraphicFramePr/>
          <p:nvPr>
            <p:extLst>
              <p:ext uri="{D42A27DB-BD31-4B8C-83A1-F6EECF244321}">
                <p14:modId xmlns:p14="http://schemas.microsoft.com/office/powerpoint/2010/main" val="4138642485"/>
              </p:ext>
            </p:extLst>
          </p:nvPr>
        </p:nvGraphicFramePr>
        <p:xfrm>
          <a:off x="682389" y="1910686"/>
          <a:ext cx="10700314" cy="4544977"/>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805553" y="1168362"/>
            <a:ext cx="10590663" cy="738664"/>
          </a:xfrm>
          <a:prstGeom prst="rect">
            <a:avLst/>
          </a:prstGeom>
          <a:noFill/>
        </p:spPr>
        <p:txBody>
          <a:bodyPr wrap="square" rtlCol="0">
            <a:spAutoFit/>
          </a:bodyPr>
          <a:lstStyle/>
          <a:p>
            <a:pPr algn="just"/>
            <a:r>
              <a:rPr lang="es-ES" sz="1400" dirty="0" smtClean="0">
                <a:latin typeface="Century Gothic" panose="020B0502020202020204" pitchFamily="34" charset="0"/>
              </a:rPr>
              <a:t>Las formas de ahorro varían en función del sexo; así los hombres fundamentalmente tienen un plan de pensiones y en menor medida cuentas corrientes, mientras que las mujeres tienen en la misma proporción planes de pensiones y cuentas corrientes</a:t>
            </a:r>
            <a:endParaRPr lang="es-ES" sz="1400" dirty="0">
              <a:latin typeface="Century Gothic" panose="020B0502020202020204" pitchFamily="34" charset="0"/>
            </a:endParaRPr>
          </a:p>
        </p:txBody>
      </p:sp>
    </p:spTree>
    <p:extLst>
      <p:ext uri="{BB962C8B-B14F-4D97-AF65-F5344CB8AC3E}">
        <p14:creationId xmlns:p14="http://schemas.microsoft.com/office/powerpoint/2010/main" val="2381384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CuadroTexto"/>
          <p:cNvSpPr txBox="1"/>
          <p:nvPr/>
        </p:nvSpPr>
        <p:spPr>
          <a:xfrm>
            <a:off x="1729993" y="45043"/>
            <a:ext cx="2603598" cy="523220"/>
          </a:xfrm>
          <a:prstGeom prst="rect">
            <a:avLst/>
          </a:prstGeom>
          <a:noFill/>
        </p:spPr>
        <p:txBody>
          <a:bodyPr wrap="none" rtlCol="0">
            <a:spAutoFit/>
          </a:bodyPr>
          <a:lstStyle/>
          <a:p>
            <a:r>
              <a:rPr lang="es-ES_tradnl" sz="2800" b="1" dirty="0">
                <a:solidFill>
                  <a:schemeClr val="tx2">
                    <a:lumMod val="50000"/>
                  </a:schemeClr>
                </a:solidFill>
                <a:effectLst>
                  <a:outerShdw blurRad="38100" dist="38100" dir="2700000" algn="tl">
                    <a:srgbClr val="000000">
                      <a:alpha val="43137"/>
                    </a:srgbClr>
                  </a:outerShdw>
                </a:effectLst>
                <a:latin typeface="Century Gothic" pitchFamily="34" charset="0"/>
              </a:rPr>
              <a:t>Ficha Técnica</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pic>
        <p:nvPicPr>
          <p:cNvPr id="1026" name="Picture 2" descr="C:\Users\samsung\Desktop\INFORMES\Fotos\Encuesta_onLine[1].png"/>
          <p:cNvPicPr>
            <a:picLocks noChangeAspect="1" noChangeArrowheads="1"/>
          </p:cNvPicPr>
          <p:nvPr/>
        </p:nvPicPr>
        <p:blipFill>
          <a:blip r:embed="rId2" cstate="print"/>
          <a:srcRect/>
          <a:stretch>
            <a:fillRect/>
          </a:stretch>
        </p:blipFill>
        <p:spPr bwMode="auto">
          <a:xfrm>
            <a:off x="3619777" y="2369086"/>
            <a:ext cx="864096" cy="1001158"/>
          </a:xfrm>
          <a:prstGeom prst="rect">
            <a:avLst/>
          </a:prstGeom>
          <a:noFill/>
        </p:spPr>
      </p:pic>
      <p:sp>
        <p:nvSpPr>
          <p:cNvPr id="39" name="38 CuadroTexto"/>
          <p:cNvSpPr txBox="1"/>
          <p:nvPr/>
        </p:nvSpPr>
        <p:spPr>
          <a:xfrm>
            <a:off x="1194849" y="904555"/>
            <a:ext cx="918841" cy="307777"/>
          </a:xfrm>
          <a:prstGeom prst="rect">
            <a:avLst/>
          </a:prstGeom>
          <a:noFill/>
        </p:spPr>
        <p:txBody>
          <a:bodyPr wrap="none" rtlCol="0">
            <a:spAutoFit/>
          </a:bodyPr>
          <a:lstStyle/>
          <a:p>
            <a:r>
              <a:rPr lang="es-ES_tradnl" sz="1400" b="1" dirty="0">
                <a:solidFill>
                  <a:schemeClr val="tx2">
                    <a:lumMod val="50000"/>
                  </a:schemeClr>
                </a:solidFill>
                <a:latin typeface="Century Gothic" pitchFamily="34" charset="0"/>
              </a:rPr>
              <a:t>Universo</a:t>
            </a:r>
            <a:endParaRPr lang="es-ES" sz="1400" b="1" dirty="0">
              <a:solidFill>
                <a:schemeClr val="tx2">
                  <a:lumMod val="50000"/>
                </a:schemeClr>
              </a:solidFill>
              <a:latin typeface="Century Gothic" pitchFamily="34" charset="0"/>
            </a:endParaRPr>
          </a:p>
        </p:txBody>
      </p:sp>
      <p:sp>
        <p:nvSpPr>
          <p:cNvPr id="40" name="39 CuadroTexto"/>
          <p:cNvSpPr txBox="1"/>
          <p:nvPr/>
        </p:nvSpPr>
        <p:spPr>
          <a:xfrm>
            <a:off x="1194849" y="1278405"/>
            <a:ext cx="5995630" cy="276999"/>
          </a:xfrm>
          <a:prstGeom prst="rect">
            <a:avLst/>
          </a:prstGeom>
          <a:noFill/>
        </p:spPr>
        <p:txBody>
          <a:bodyPr wrap="square" rtlCol="0">
            <a:spAutoFit/>
          </a:bodyPr>
          <a:lstStyle/>
          <a:p>
            <a:pPr algn="just"/>
            <a:r>
              <a:rPr lang="es-ES_tradnl" sz="1200" dirty="0">
                <a:solidFill>
                  <a:schemeClr val="tx2">
                    <a:lumMod val="50000"/>
                  </a:schemeClr>
                </a:solidFill>
                <a:latin typeface="Century Gothic" pitchFamily="34" charset="0"/>
              </a:rPr>
              <a:t>Individuos de 18 a </a:t>
            </a:r>
            <a:r>
              <a:rPr lang="es-ES_tradnl" sz="1200" dirty="0" smtClean="0">
                <a:solidFill>
                  <a:schemeClr val="tx2">
                    <a:lumMod val="50000"/>
                  </a:schemeClr>
                </a:solidFill>
                <a:latin typeface="Century Gothic" pitchFamily="34" charset="0"/>
              </a:rPr>
              <a:t>60 años.</a:t>
            </a:r>
            <a:endParaRPr lang="es-ES" sz="1200" dirty="0">
              <a:solidFill>
                <a:schemeClr val="tx2">
                  <a:lumMod val="50000"/>
                </a:schemeClr>
              </a:solidFill>
              <a:latin typeface="Century Gothic" pitchFamily="34" charset="0"/>
            </a:endParaRPr>
          </a:p>
        </p:txBody>
      </p:sp>
      <p:sp>
        <p:nvSpPr>
          <p:cNvPr id="41" name="40 CuadroTexto"/>
          <p:cNvSpPr txBox="1"/>
          <p:nvPr/>
        </p:nvSpPr>
        <p:spPr>
          <a:xfrm>
            <a:off x="1194849" y="1662735"/>
            <a:ext cx="878767" cy="307777"/>
          </a:xfrm>
          <a:prstGeom prst="rect">
            <a:avLst/>
          </a:prstGeom>
          <a:noFill/>
        </p:spPr>
        <p:txBody>
          <a:bodyPr wrap="none" rtlCol="0">
            <a:spAutoFit/>
          </a:bodyPr>
          <a:lstStyle/>
          <a:p>
            <a:r>
              <a:rPr lang="es-ES_tradnl" sz="1400" b="1" dirty="0">
                <a:solidFill>
                  <a:schemeClr val="tx2">
                    <a:lumMod val="50000"/>
                  </a:schemeClr>
                </a:solidFill>
                <a:latin typeface="Century Gothic" pitchFamily="34" charset="0"/>
              </a:rPr>
              <a:t>Muestra</a:t>
            </a:r>
            <a:endParaRPr lang="es-ES" sz="1400" b="1" dirty="0">
              <a:solidFill>
                <a:schemeClr val="tx2">
                  <a:lumMod val="50000"/>
                </a:schemeClr>
              </a:solidFill>
              <a:latin typeface="Century Gothic" pitchFamily="34" charset="0"/>
            </a:endParaRPr>
          </a:p>
        </p:txBody>
      </p:sp>
      <p:sp>
        <p:nvSpPr>
          <p:cNvPr id="42" name="41 CuadroTexto"/>
          <p:cNvSpPr txBox="1"/>
          <p:nvPr/>
        </p:nvSpPr>
        <p:spPr>
          <a:xfrm>
            <a:off x="1194849" y="2039186"/>
            <a:ext cx="5053521" cy="276999"/>
          </a:xfrm>
          <a:prstGeom prst="rect">
            <a:avLst/>
          </a:prstGeom>
          <a:noFill/>
        </p:spPr>
        <p:txBody>
          <a:bodyPr wrap="square" rtlCol="0">
            <a:spAutoFit/>
          </a:bodyPr>
          <a:lstStyle/>
          <a:p>
            <a:pPr algn="just"/>
            <a:r>
              <a:rPr lang="es-ES_tradnl" sz="1200" dirty="0">
                <a:solidFill>
                  <a:schemeClr val="tx2">
                    <a:lumMod val="50000"/>
                  </a:schemeClr>
                </a:solidFill>
                <a:latin typeface="Century Gothic" pitchFamily="34" charset="0"/>
              </a:rPr>
              <a:t>Se han realizado </a:t>
            </a:r>
            <a:r>
              <a:rPr lang="es-ES_tradnl" sz="1200" dirty="0" smtClean="0">
                <a:solidFill>
                  <a:schemeClr val="tx2">
                    <a:lumMod val="50000"/>
                  </a:schemeClr>
                </a:solidFill>
                <a:latin typeface="Century Gothic" pitchFamily="34" charset="0"/>
              </a:rPr>
              <a:t>2.702 encuestas </a:t>
            </a:r>
            <a:r>
              <a:rPr lang="es-ES_tradnl" sz="1200" dirty="0">
                <a:solidFill>
                  <a:schemeClr val="tx2">
                    <a:lumMod val="50000"/>
                  </a:schemeClr>
                </a:solidFill>
                <a:latin typeface="Century Gothic" pitchFamily="34" charset="0"/>
              </a:rPr>
              <a:t>en todo el territorio español.</a:t>
            </a:r>
            <a:endParaRPr lang="es-ES" sz="1200" dirty="0">
              <a:solidFill>
                <a:schemeClr val="tx2">
                  <a:lumMod val="50000"/>
                </a:schemeClr>
              </a:solidFill>
              <a:latin typeface="Century Gothic" pitchFamily="34" charset="0"/>
            </a:endParaRPr>
          </a:p>
        </p:txBody>
      </p:sp>
      <p:sp>
        <p:nvSpPr>
          <p:cNvPr id="43" name="42 CuadroTexto"/>
          <p:cNvSpPr txBox="1"/>
          <p:nvPr/>
        </p:nvSpPr>
        <p:spPr>
          <a:xfrm>
            <a:off x="1194849" y="2477427"/>
            <a:ext cx="1305165" cy="307777"/>
          </a:xfrm>
          <a:prstGeom prst="rect">
            <a:avLst/>
          </a:prstGeom>
          <a:noFill/>
        </p:spPr>
        <p:txBody>
          <a:bodyPr wrap="none" rtlCol="0">
            <a:spAutoFit/>
          </a:bodyPr>
          <a:lstStyle/>
          <a:p>
            <a:r>
              <a:rPr lang="es-ES_tradnl" sz="1400" b="1" dirty="0">
                <a:solidFill>
                  <a:schemeClr val="tx2">
                    <a:lumMod val="50000"/>
                  </a:schemeClr>
                </a:solidFill>
                <a:latin typeface="Century Gothic" pitchFamily="34" charset="0"/>
              </a:rPr>
              <a:t>Metodología</a:t>
            </a:r>
            <a:endParaRPr lang="es-ES" sz="1400" b="1" dirty="0">
              <a:solidFill>
                <a:schemeClr val="tx2">
                  <a:lumMod val="50000"/>
                </a:schemeClr>
              </a:solidFill>
              <a:latin typeface="Century Gothic" pitchFamily="34" charset="0"/>
            </a:endParaRPr>
          </a:p>
        </p:txBody>
      </p:sp>
      <p:sp>
        <p:nvSpPr>
          <p:cNvPr id="44" name="43 CuadroTexto"/>
          <p:cNvSpPr txBox="1"/>
          <p:nvPr/>
        </p:nvSpPr>
        <p:spPr>
          <a:xfrm>
            <a:off x="1194849" y="2824767"/>
            <a:ext cx="8277320" cy="276999"/>
          </a:xfrm>
          <a:prstGeom prst="rect">
            <a:avLst/>
          </a:prstGeom>
          <a:noFill/>
        </p:spPr>
        <p:txBody>
          <a:bodyPr wrap="square" rtlCol="0">
            <a:spAutoFit/>
          </a:bodyPr>
          <a:lstStyle/>
          <a:p>
            <a:pPr algn="just"/>
            <a:r>
              <a:rPr lang="es-ES_tradnl" sz="1200" dirty="0">
                <a:solidFill>
                  <a:schemeClr val="tx2">
                    <a:lumMod val="50000"/>
                  </a:schemeClr>
                </a:solidFill>
                <a:latin typeface="Century Gothic" pitchFamily="34" charset="0"/>
              </a:rPr>
              <a:t>Encuesta on-line (CAWI)</a:t>
            </a:r>
            <a:endParaRPr lang="es-ES" sz="1200" dirty="0">
              <a:solidFill>
                <a:schemeClr val="tx2">
                  <a:lumMod val="50000"/>
                </a:schemeClr>
              </a:solidFill>
              <a:latin typeface="Century Gothic" pitchFamily="34" charset="0"/>
            </a:endParaRPr>
          </a:p>
        </p:txBody>
      </p:sp>
      <p:sp>
        <p:nvSpPr>
          <p:cNvPr id="45" name="44 CuadroTexto"/>
          <p:cNvSpPr txBox="1"/>
          <p:nvPr/>
        </p:nvSpPr>
        <p:spPr>
          <a:xfrm>
            <a:off x="1194849" y="3511372"/>
            <a:ext cx="2148345" cy="307777"/>
          </a:xfrm>
          <a:prstGeom prst="rect">
            <a:avLst/>
          </a:prstGeom>
          <a:noFill/>
        </p:spPr>
        <p:txBody>
          <a:bodyPr wrap="none" rtlCol="0">
            <a:spAutoFit/>
          </a:bodyPr>
          <a:lstStyle/>
          <a:p>
            <a:r>
              <a:rPr lang="es-ES_tradnl" sz="1400" b="1" dirty="0">
                <a:solidFill>
                  <a:schemeClr val="tx2">
                    <a:lumMod val="50000"/>
                  </a:schemeClr>
                </a:solidFill>
                <a:latin typeface="Century Gothic" pitchFamily="34" charset="0"/>
              </a:rPr>
              <a:t>Fechas de Realización</a:t>
            </a:r>
            <a:endParaRPr lang="es-ES" sz="1400" b="1" dirty="0">
              <a:solidFill>
                <a:schemeClr val="tx2">
                  <a:lumMod val="50000"/>
                </a:schemeClr>
              </a:solidFill>
              <a:latin typeface="Century Gothic" pitchFamily="34" charset="0"/>
            </a:endParaRPr>
          </a:p>
        </p:txBody>
      </p:sp>
      <p:sp>
        <p:nvSpPr>
          <p:cNvPr id="46" name="45 CuadroTexto"/>
          <p:cNvSpPr txBox="1"/>
          <p:nvPr/>
        </p:nvSpPr>
        <p:spPr>
          <a:xfrm>
            <a:off x="1194849" y="3904061"/>
            <a:ext cx="7797409" cy="276999"/>
          </a:xfrm>
          <a:prstGeom prst="rect">
            <a:avLst/>
          </a:prstGeom>
          <a:noFill/>
        </p:spPr>
        <p:txBody>
          <a:bodyPr wrap="square" rtlCol="0">
            <a:spAutoFit/>
          </a:bodyPr>
          <a:lstStyle/>
          <a:p>
            <a:pPr algn="just"/>
            <a:r>
              <a:rPr lang="es-ES_tradnl" sz="1200" dirty="0">
                <a:solidFill>
                  <a:schemeClr val="tx2">
                    <a:lumMod val="50000"/>
                  </a:schemeClr>
                </a:solidFill>
                <a:latin typeface="Century Gothic" pitchFamily="34" charset="0"/>
              </a:rPr>
              <a:t>El trabajo de campo se ha llevado a cabo entre el </a:t>
            </a:r>
            <a:r>
              <a:rPr lang="es-ES_tradnl" sz="1200" dirty="0" smtClean="0">
                <a:solidFill>
                  <a:schemeClr val="tx2">
                    <a:lumMod val="50000"/>
                  </a:schemeClr>
                </a:solidFill>
                <a:latin typeface="Century Gothic" pitchFamily="34" charset="0"/>
              </a:rPr>
              <a:t>7 </a:t>
            </a:r>
            <a:r>
              <a:rPr lang="es-ES_tradnl" sz="1200" dirty="0">
                <a:solidFill>
                  <a:schemeClr val="tx2">
                    <a:lumMod val="50000"/>
                  </a:schemeClr>
                </a:solidFill>
                <a:latin typeface="Century Gothic" pitchFamily="34" charset="0"/>
              </a:rPr>
              <a:t>y el </a:t>
            </a:r>
            <a:r>
              <a:rPr lang="es-ES_tradnl" sz="1200" dirty="0" smtClean="0">
                <a:solidFill>
                  <a:schemeClr val="tx2">
                    <a:lumMod val="50000"/>
                  </a:schemeClr>
                </a:solidFill>
                <a:latin typeface="Century Gothic" pitchFamily="34" charset="0"/>
              </a:rPr>
              <a:t>18 de noviembre de </a:t>
            </a:r>
            <a:r>
              <a:rPr lang="es-ES_tradnl" sz="1200" dirty="0">
                <a:solidFill>
                  <a:schemeClr val="tx2">
                    <a:lumMod val="50000"/>
                  </a:schemeClr>
                </a:solidFill>
                <a:latin typeface="Century Gothic" pitchFamily="34" charset="0"/>
              </a:rPr>
              <a:t>2016</a:t>
            </a:r>
            <a:endParaRPr lang="es-ES" sz="1200" dirty="0">
              <a:solidFill>
                <a:schemeClr val="tx2">
                  <a:lumMod val="50000"/>
                </a:schemeClr>
              </a:solidFill>
              <a:latin typeface="Century Gothic" pitchFamily="34" charset="0"/>
            </a:endParaRPr>
          </a:p>
        </p:txBody>
      </p:sp>
      <p:sp>
        <p:nvSpPr>
          <p:cNvPr id="49" name="48 CuadroTexto"/>
          <p:cNvSpPr txBox="1"/>
          <p:nvPr/>
        </p:nvSpPr>
        <p:spPr>
          <a:xfrm>
            <a:off x="1194849" y="4427836"/>
            <a:ext cx="1353256" cy="307777"/>
          </a:xfrm>
          <a:prstGeom prst="rect">
            <a:avLst/>
          </a:prstGeom>
          <a:noFill/>
        </p:spPr>
        <p:txBody>
          <a:bodyPr wrap="none" rtlCol="0">
            <a:spAutoFit/>
          </a:bodyPr>
          <a:lstStyle/>
          <a:p>
            <a:r>
              <a:rPr lang="es-ES_tradnl" sz="1400" b="1" dirty="0">
                <a:solidFill>
                  <a:schemeClr val="tx2">
                    <a:lumMod val="50000"/>
                  </a:schemeClr>
                </a:solidFill>
                <a:latin typeface="Century Gothic" pitchFamily="34" charset="0"/>
              </a:rPr>
              <a:t>Error Muestral</a:t>
            </a:r>
            <a:endParaRPr lang="es-ES" sz="1400" b="1" dirty="0">
              <a:solidFill>
                <a:schemeClr val="tx2">
                  <a:lumMod val="50000"/>
                </a:schemeClr>
              </a:solidFill>
              <a:latin typeface="Century Gothic" pitchFamily="34" charset="0"/>
            </a:endParaRPr>
          </a:p>
        </p:txBody>
      </p:sp>
      <p:sp>
        <p:nvSpPr>
          <p:cNvPr id="50" name="49 CuadroTexto"/>
          <p:cNvSpPr txBox="1"/>
          <p:nvPr/>
        </p:nvSpPr>
        <p:spPr>
          <a:xfrm>
            <a:off x="1194849" y="4781802"/>
            <a:ext cx="9241678" cy="276999"/>
          </a:xfrm>
          <a:prstGeom prst="rect">
            <a:avLst/>
          </a:prstGeom>
          <a:noFill/>
        </p:spPr>
        <p:txBody>
          <a:bodyPr wrap="square" rtlCol="0">
            <a:spAutoFit/>
          </a:bodyPr>
          <a:lstStyle/>
          <a:p>
            <a:pPr algn="just"/>
            <a:r>
              <a:rPr lang="es-ES_tradnl" sz="1200" dirty="0">
                <a:solidFill>
                  <a:schemeClr val="tx2">
                    <a:lumMod val="50000"/>
                  </a:schemeClr>
                </a:solidFill>
                <a:latin typeface="Century Gothic" pitchFamily="34" charset="0"/>
              </a:rPr>
              <a:t>Asumimos un error muestral del </a:t>
            </a:r>
            <a:r>
              <a:rPr lang="es-ES_tradnl" sz="1200" b="1" dirty="0" smtClean="0">
                <a:solidFill>
                  <a:schemeClr val="tx2">
                    <a:lumMod val="50000"/>
                  </a:schemeClr>
                </a:solidFill>
                <a:latin typeface="Century Gothic" pitchFamily="34" charset="0"/>
              </a:rPr>
              <a:t>±1,92%</a:t>
            </a:r>
            <a:r>
              <a:rPr lang="es-ES_tradnl" sz="1200" dirty="0" smtClean="0">
                <a:solidFill>
                  <a:schemeClr val="tx2">
                    <a:lumMod val="50000"/>
                  </a:schemeClr>
                </a:solidFill>
                <a:latin typeface="Century Gothic" pitchFamily="34" charset="0"/>
              </a:rPr>
              <a:t>, </a:t>
            </a:r>
            <a:r>
              <a:rPr lang="es-ES_tradnl" sz="1200" dirty="0">
                <a:solidFill>
                  <a:schemeClr val="tx2">
                    <a:lumMod val="50000"/>
                  </a:schemeClr>
                </a:solidFill>
                <a:latin typeface="Century Gothic" pitchFamily="34" charset="0"/>
              </a:rPr>
              <a:t>con un nivel de confianza del 95% y suponiendo máxima dispersión (p=q=50)</a:t>
            </a:r>
            <a:endParaRPr lang="es-ES" sz="1200" dirty="0">
              <a:solidFill>
                <a:schemeClr val="tx2">
                  <a:lumMod val="50000"/>
                </a:schemeClr>
              </a:solidFill>
              <a:latin typeface="Century Gothic" pitchFamily="34" charset="0"/>
            </a:endParaRPr>
          </a:p>
        </p:txBody>
      </p:sp>
      <p:sp>
        <p:nvSpPr>
          <p:cNvPr id="51" name="50 CuadroTexto"/>
          <p:cNvSpPr txBox="1"/>
          <p:nvPr/>
        </p:nvSpPr>
        <p:spPr>
          <a:xfrm>
            <a:off x="1194849" y="5398959"/>
            <a:ext cx="1281120" cy="307777"/>
          </a:xfrm>
          <a:prstGeom prst="rect">
            <a:avLst/>
          </a:prstGeom>
          <a:noFill/>
        </p:spPr>
        <p:txBody>
          <a:bodyPr wrap="none" rtlCol="0">
            <a:spAutoFit/>
          </a:bodyPr>
          <a:lstStyle/>
          <a:p>
            <a:r>
              <a:rPr lang="es-ES_tradnl" sz="1400" b="1" dirty="0">
                <a:solidFill>
                  <a:schemeClr val="tx2">
                    <a:lumMod val="50000"/>
                  </a:schemeClr>
                </a:solidFill>
                <a:latin typeface="Century Gothic" pitchFamily="34" charset="0"/>
              </a:rPr>
              <a:t>Cuestionario</a:t>
            </a:r>
            <a:endParaRPr lang="es-ES" sz="1400" b="1" dirty="0">
              <a:solidFill>
                <a:schemeClr val="tx2">
                  <a:lumMod val="50000"/>
                </a:schemeClr>
              </a:solidFill>
              <a:latin typeface="Century Gothic" pitchFamily="34" charset="0"/>
            </a:endParaRPr>
          </a:p>
        </p:txBody>
      </p:sp>
      <p:sp>
        <p:nvSpPr>
          <p:cNvPr id="52" name="51 CuadroTexto"/>
          <p:cNvSpPr txBox="1"/>
          <p:nvPr/>
        </p:nvSpPr>
        <p:spPr>
          <a:xfrm>
            <a:off x="1194849" y="5504874"/>
            <a:ext cx="8277320" cy="646331"/>
          </a:xfrm>
          <a:prstGeom prst="rect">
            <a:avLst/>
          </a:prstGeom>
          <a:noFill/>
        </p:spPr>
        <p:txBody>
          <a:bodyPr wrap="square" rtlCol="0">
            <a:spAutoFit/>
          </a:bodyPr>
          <a:lstStyle/>
          <a:p>
            <a:endParaRPr lang="es-ES" sz="1200" dirty="0">
              <a:solidFill>
                <a:schemeClr val="tx2">
                  <a:lumMod val="50000"/>
                </a:schemeClr>
              </a:solidFill>
            </a:endParaRPr>
          </a:p>
          <a:p>
            <a:r>
              <a:rPr lang="es-ES" sz="1200" dirty="0">
                <a:solidFill>
                  <a:schemeClr val="tx2">
                    <a:lumMod val="50000"/>
                  </a:schemeClr>
                </a:solidFill>
                <a:latin typeface="Century Gothic" pitchFamily="34" charset="0"/>
              </a:rPr>
              <a:t>Cuestionario online auto administrado(CAWI) con una duración media de </a:t>
            </a:r>
            <a:r>
              <a:rPr lang="es-ES" sz="1200" dirty="0" smtClean="0">
                <a:solidFill>
                  <a:schemeClr val="tx2">
                    <a:lumMod val="50000"/>
                  </a:schemeClr>
                </a:solidFill>
                <a:latin typeface="Century Gothic" pitchFamily="34" charset="0"/>
              </a:rPr>
              <a:t>8 minutos </a:t>
            </a:r>
            <a:endParaRPr lang="es-ES" sz="1200" dirty="0">
              <a:solidFill>
                <a:schemeClr val="tx2">
                  <a:lumMod val="50000"/>
                </a:schemeClr>
              </a:solidFill>
              <a:latin typeface="Century Gothic" pitchFamily="34" charset="0"/>
            </a:endParaRPr>
          </a:p>
          <a:p>
            <a:pPr algn="just"/>
            <a:endParaRPr lang="es-ES" sz="1200" dirty="0">
              <a:solidFill>
                <a:schemeClr val="tx2">
                  <a:lumMod val="50000"/>
                </a:schemeClr>
              </a:solidFill>
              <a:latin typeface="Century Gothic" pitchFamily="34" charset="0"/>
            </a:endParaRPr>
          </a:p>
        </p:txBody>
      </p:sp>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3</a:t>
            </a:fld>
            <a:endParaRPr lang="es-ES" b="1" dirty="0">
              <a:solidFill>
                <a:schemeClr val="bg1">
                  <a:lumMod val="50000"/>
                </a:schemeClr>
              </a:solidFill>
              <a:latin typeface="Century Gothic" panose="020B0502020202020204" pitchFamily="34" charset="0"/>
            </a:endParaRPr>
          </a:p>
        </p:txBody>
      </p:sp>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009" y="1418103"/>
            <a:ext cx="3995124" cy="2237269"/>
          </a:xfrm>
          <a:prstGeom prst="rect">
            <a:avLst/>
          </a:prstGeom>
          <a:effectLst>
            <a:softEdge rad="317500"/>
          </a:effectLst>
        </p:spPr>
      </p:pic>
    </p:spTree>
    <p:extLst>
      <p:ext uri="{BB962C8B-B14F-4D97-AF65-F5344CB8AC3E}">
        <p14:creationId xmlns:p14="http://schemas.microsoft.com/office/powerpoint/2010/main" val="5503512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30</a:t>
            </a:fld>
            <a:endParaRPr lang="es-ES" b="1" dirty="0">
              <a:solidFill>
                <a:schemeClr val="bg1">
                  <a:lumMod val="50000"/>
                </a:schemeClr>
              </a:solidFill>
              <a:latin typeface="Century Gothic" panose="020B0502020202020204" pitchFamily="34" charset="0"/>
            </a:endParaRPr>
          </a:p>
        </p:txBody>
      </p:sp>
      <p:sp>
        <p:nvSpPr>
          <p:cNvPr id="4" name="Rectángulo 3"/>
          <p:cNvSpPr/>
          <p:nvPr/>
        </p:nvSpPr>
        <p:spPr>
          <a:xfrm>
            <a:off x="701162" y="836020"/>
            <a:ext cx="3966150" cy="261610"/>
          </a:xfrm>
          <a:prstGeom prst="rect">
            <a:avLst/>
          </a:prstGeom>
        </p:spPr>
        <p:txBody>
          <a:bodyPr wrap="none">
            <a:spAutoFit/>
          </a:bodyPr>
          <a:lstStyle/>
          <a:p>
            <a:r>
              <a:rPr lang="es-ES_tradnl" sz="1100" b="1" i="1" dirty="0" smtClean="0">
                <a:solidFill>
                  <a:schemeClr val="bg1">
                    <a:lumMod val="50000"/>
                  </a:schemeClr>
                </a:solidFill>
                <a:latin typeface="Century Gothic" panose="020B0502020202020204" pitchFamily="34" charset="0"/>
              </a:rPr>
              <a:t>¿</a:t>
            </a:r>
            <a:r>
              <a:rPr lang="es-ES_tradnl" sz="1100" b="1" i="1" dirty="0">
                <a:solidFill>
                  <a:schemeClr val="bg1">
                    <a:lumMod val="50000"/>
                  </a:schemeClr>
                </a:solidFill>
                <a:latin typeface="Century Gothic" panose="020B0502020202020204" pitchFamily="34" charset="0"/>
              </a:rPr>
              <a:t>Qué estás haciendo para ahorrar para tu jubilación?  </a:t>
            </a:r>
            <a:endParaRPr lang="es-ES" sz="1100" b="1" i="1" dirty="0">
              <a:solidFill>
                <a:schemeClr val="bg1">
                  <a:lumMod val="50000"/>
                </a:schemeClr>
              </a:solidFill>
              <a:latin typeface="Century Gothic" panose="020B0502020202020204" pitchFamily="34" charset="0"/>
            </a:endParaRPr>
          </a:p>
        </p:txBody>
      </p:sp>
      <p:sp>
        <p:nvSpPr>
          <p:cNvPr id="9" name="24 CuadroTexto"/>
          <p:cNvSpPr txBox="1"/>
          <p:nvPr/>
        </p:nvSpPr>
        <p:spPr>
          <a:xfrm>
            <a:off x="1169006" y="45043"/>
            <a:ext cx="4724370"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Que se hace para ahorrar</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graphicFrame>
        <p:nvGraphicFramePr>
          <p:cNvPr id="6" name="Gráfico 5"/>
          <p:cNvGraphicFramePr/>
          <p:nvPr>
            <p:extLst>
              <p:ext uri="{D42A27DB-BD31-4B8C-83A1-F6EECF244321}">
                <p14:modId xmlns:p14="http://schemas.microsoft.com/office/powerpoint/2010/main" val="2976481465"/>
              </p:ext>
            </p:extLst>
          </p:nvPr>
        </p:nvGraphicFramePr>
        <p:xfrm>
          <a:off x="867103" y="2224584"/>
          <a:ext cx="10515599" cy="4231079"/>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805553" y="1168362"/>
            <a:ext cx="10590663" cy="954107"/>
          </a:xfrm>
          <a:prstGeom prst="rect">
            <a:avLst/>
          </a:prstGeom>
          <a:noFill/>
        </p:spPr>
        <p:txBody>
          <a:bodyPr wrap="square" rtlCol="0">
            <a:spAutoFit/>
          </a:bodyPr>
          <a:lstStyle/>
          <a:p>
            <a:pPr algn="just"/>
            <a:r>
              <a:rPr lang="es-ES" sz="1400" dirty="0" smtClean="0">
                <a:latin typeface="Century Gothic" panose="020B0502020202020204" pitchFamily="34" charset="0"/>
              </a:rPr>
              <a:t>De acuerdo a la edad también se aprecian diferentes formas de ahorrar. Así mientras los mayores de 46 años optan fundamentalmente por planes de pensión, los jóvenes de 18 a 29 años se decantan mayoritariamente por las cuentas corrientes. En el caso de los españoles que tienen entre 30 y 45 años, los planes y las cuentas tienen casi la misma importancia</a:t>
            </a:r>
            <a:endParaRPr lang="es-ES" sz="1400" dirty="0">
              <a:latin typeface="Century Gothic" panose="020B0502020202020204" pitchFamily="34" charset="0"/>
            </a:endParaRPr>
          </a:p>
        </p:txBody>
      </p:sp>
      <p:sp>
        <p:nvSpPr>
          <p:cNvPr id="2" name="Elipse 1"/>
          <p:cNvSpPr/>
          <p:nvPr/>
        </p:nvSpPr>
        <p:spPr>
          <a:xfrm>
            <a:off x="2115403" y="3370997"/>
            <a:ext cx="559558" cy="382138"/>
          </a:xfrm>
          <a:prstGeom prst="ellipse">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Elipse 9"/>
          <p:cNvSpPr/>
          <p:nvPr/>
        </p:nvSpPr>
        <p:spPr>
          <a:xfrm>
            <a:off x="2608997" y="3743147"/>
            <a:ext cx="559558" cy="382138"/>
          </a:xfrm>
          <a:prstGeom prst="ellipse">
            <a:avLst/>
          </a:prstGeom>
          <a:noFill/>
          <a:ln w="317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Rectángulo 10"/>
          <p:cNvSpPr/>
          <p:nvPr/>
        </p:nvSpPr>
        <p:spPr>
          <a:xfrm>
            <a:off x="4995829" y="6538312"/>
            <a:ext cx="2901756" cy="253916"/>
          </a:xfrm>
          <a:prstGeom prst="rect">
            <a:avLst/>
          </a:prstGeom>
        </p:spPr>
        <p:txBody>
          <a:bodyPr wrap="none">
            <a:spAutoFit/>
          </a:bodyPr>
          <a:lstStyle/>
          <a:p>
            <a:r>
              <a:rPr lang="es-ES" sz="1050" b="1" dirty="0" smtClean="0">
                <a:solidFill>
                  <a:schemeClr val="bg1">
                    <a:lumMod val="50000"/>
                  </a:schemeClr>
                </a:solidFill>
                <a:effectLst/>
                <a:latin typeface="Century Gothic" panose="020B0502020202020204" pitchFamily="34" charset="0"/>
                <a:ea typeface="Calibri" panose="020F0502020204030204" pitchFamily="34" charset="0"/>
              </a:rPr>
              <a:t>Base: 847 individuos</a:t>
            </a:r>
            <a:r>
              <a:rPr lang="es-ES" sz="1050" b="1" dirty="0">
                <a:solidFill>
                  <a:schemeClr val="bg1">
                    <a:lumMod val="50000"/>
                  </a:schemeClr>
                </a:solidFill>
                <a:latin typeface="Century Gothic" panose="020B0502020202020204" pitchFamily="34" charset="0"/>
                <a:ea typeface="Calibri" panose="020F0502020204030204" pitchFamily="34" charset="0"/>
              </a:rPr>
              <a:t> </a:t>
            </a:r>
            <a:r>
              <a:rPr lang="es-ES" sz="1050" b="1" dirty="0" smtClean="0">
                <a:solidFill>
                  <a:schemeClr val="bg1">
                    <a:lumMod val="50000"/>
                  </a:schemeClr>
                </a:solidFill>
                <a:latin typeface="Century Gothic" panose="020B0502020202020204" pitchFamily="34" charset="0"/>
                <a:ea typeface="Calibri" panose="020F0502020204030204" pitchFamily="34" charset="0"/>
              </a:rPr>
              <a:t>que están ahorrando</a:t>
            </a:r>
            <a:endParaRPr lang="es-ES" sz="1050" b="1"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3275852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extLst>
              <p:ext uri="{D42A27DB-BD31-4B8C-83A1-F6EECF244321}">
                <p14:modId xmlns:p14="http://schemas.microsoft.com/office/powerpoint/2010/main" val="553806517"/>
              </p:ext>
            </p:extLst>
          </p:nvPr>
        </p:nvGraphicFramePr>
        <p:xfrm>
          <a:off x="98854" y="1408673"/>
          <a:ext cx="11829143" cy="6162380"/>
        </p:xfrm>
        <a:graphic>
          <a:graphicData uri="http://schemas.openxmlformats.org/drawingml/2006/chart">
            <c:chart xmlns:c="http://schemas.openxmlformats.org/drawingml/2006/chart" xmlns:r="http://schemas.openxmlformats.org/officeDocument/2006/relationships" r:id="rId2"/>
          </a:graphicData>
        </a:graphic>
      </p:graphicFrame>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31</a:t>
            </a:fld>
            <a:endParaRPr lang="es-ES" b="1" dirty="0">
              <a:solidFill>
                <a:schemeClr val="bg1">
                  <a:lumMod val="50000"/>
                </a:schemeClr>
              </a:solidFill>
              <a:latin typeface="Century Gothic" panose="020B0502020202020204" pitchFamily="34" charset="0"/>
            </a:endParaRPr>
          </a:p>
        </p:txBody>
      </p:sp>
      <p:sp>
        <p:nvSpPr>
          <p:cNvPr id="4" name="Rectángulo 3"/>
          <p:cNvSpPr/>
          <p:nvPr/>
        </p:nvSpPr>
        <p:spPr>
          <a:xfrm>
            <a:off x="424930" y="715852"/>
            <a:ext cx="3966150" cy="261610"/>
          </a:xfrm>
          <a:prstGeom prst="rect">
            <a:avLst/>
          </a:prstGeom>
        </p:spPr>
        <p:txBody>
          <a:bodyPr wrap="none">
            <a:spAutoFit/>
          </a:bodyPr>
          <a:lstStyle/>
          <a:p>
            <a:r>
              <a:rPr lang="es-ES_tradnl" sz="1100" b="1" i="1" dirty="0" smtClean="0">
                <a:solidFill>
                  <a:schemeClr val="bg1">
                    <a:lumMod val="50000"/>
                  </a:schemeClr>
                </a:solidFill>
                <a:latin typeface="Century Gothic" panose="020B0502020202020204" pitchFamily="34" charset="0"/>
              </a:rPr>
              <a:t>¿</a:t>
            </a:r>
            <a:r>
              <a:rPr lang="es-ES_tradnl" sz="1100" b="1" i="1" dirty="0">
                <a:solidFill>
                  <a:schemeClr val="bg1">
                    <a:lumMod val="50000"/>
                  </a:schemeClr>
                </a:solidFill>
                <a:latin typeface="Century Gothic" panose="020B0502020202020204" pitchFamily="34" charset="0"/>
              </a:rPr>
              <a:t>Qué estás haciendo para ahorrar para tu jubilación?  </a:t>
            </a:r>
            <a:endParaRPr lang="es-ES" sz="1100" b="1" i="1" dirty="0">
              <a:solidFill>
                <a:schemeClr val="bg1">
                  <a:lumMod val="50000"/>
                </a:schemeClr>
              </a:solidFill>
              <a:latin typeface="Century Gothic" panose="020B0502020202020204" pitchFamily="34" charset="0"/>
            </a:endParaRPr>
          </a:p>
        </p:txBody>
      </p:sp>
      <p:sp>
        <p:nvSpPr>
          <p:cNvPr id="13" name="Rectángulo 12"/>
          <p:cNvSpPr/>
          <p:nvPr/>
        </p:nvSpPr>
        <p:spPr>
          <a:xfrm>
            <a:off x="5004067" y="6529806"/>
            <a:ext cx="2771913"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847 individuos que</a:t>
            </a:r>
            <a:r>
              <a:rPr lang="es-ES" sz="1000" b="1" dirty="0" smtClean="0">
                <a:solidFill>
                  <a:schemeClr val="bg1">
                    <a:lumMod val="50000"/>
                  </a:schemeClr>
                </a:solidFill>
                <a:latin typeface="Century Gothic" panose="020B0502020202020204" pitchFamily="34" charset="0"/>
                <a:ea typeface="Calibri" panose="020F0502020204030204" pitchFamily="34" charset="0"/>
              </a:rPr>
              <a:t> están ahorrando</a:t>
            </a:r>
            <a:endParaRPr lang="es-ES" sz="1000" b="1" dirty="0">
              <a:solidFill>
                <a:schemeClr val="bg1">
                  <a:lumMod val="50000"/>
                </a:schemeClr>
              </a:solidFill>
              <a:latin typeface="Century Gothic" panose="020B0502020202020204" pitchFamily="34" charset="0"/>
            </a:endParaRPr>
          </a:p>
        </p:txBody>
      </p:sp>
      <p:sp>
        <p:nvSpPr>
          <p:cNvPr id="9" name="24 CuadroTexto"/>
          <p:cNvSpPr txBox="1"/>
          <p:nvPr/>
        </p:nvSpPr>
        <p:spPr>
          <a:xfrm>
            <a:off x="1169006" y="45043"/>
            <a:ext cx="4724370"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Que se hace para ahorrar</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7" name="CuadroTexto 6"/>
          <p:cNvSpPr txBox="1"/>
          <p:nvPr/>
        </p:nvSpPr>
        <p:spPr>
          <a:xfrm>
            <a:off x="789078" y="1002176"/>
            <a:ext cx="10686230" cy="738664"/>
          </a:xfrm>
          <a:prstGeom prst="rect">
            <a:avLst/>
          </a:prstGeom>
          <a:noFill/>
        </p:spPr>
        <p:txBody>
          <a:bodyPr wrap="square" rtlCol="0">
            <a:spAutoFit/>
          </a:bodyPr>
          <a:lstStyle/>
          <a:p>
            <a:pPr algn="just"/>
            <a:r>
              <a:rPr lang="es-ES" sz="1400" dirty="0" smtClean="0">
                <a:latin typeface="Century Gothic" panose="020B0502020202020204" pitchFamily="34" charset="0"/>
              </a:rPr>
              <a:t>Lo más destacado es que el plan de pensiones es la forma más habitual de ahorrar en el País Vasco, mientras que el ahorro por medio de la cuenta corriente bancaria se da más en Galicia. La compra de vivienda (3º forma más habitual de ahorrar) es más frecuente en Aragón, y los fondos de inversión en Navarra.</a:t>
            </a:r>
            <a:endParaRPr lang="es-ES" sz="1400" dirty="0">
              <a:latin typeface="Century Gothic" panose="020B0502020202020204" pitchFamily="34" charset="0"/>
            </a:endParaRPr>
          </a:p>
        </p:txBody>
      </p:sp>
      <p:sp>
        <p:nvSpPr>
          <p:cNvPr id="8" name="Elipse 7"/>
          <p:cNvSpPr/>
          <p:nvPr/>
        </p:nvSpPr>
        <p:spPr>
          <a:xfrm>
            <a:off x="10549475" y="4749410"/>
            <a:ext cx="481670" cy="476518"/>
          </a:xfrm>
          <a:prstGeom prst="ellipse">
            <a:avLst/>
          </a:prstGeom>
          <a:solidFill>
            <a:srgbClr val="FF0000">
              <a:alpha val="29000"/>
            </a:srgb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dirty="0">
              <a:ln>
                <a:solidFill>
                  <a:sysClr val="windowText" lastClr="000000"/>
                </a:solidFill>
              </a:ln>
            </a:endParaRPr>
          </a:p>
        </p:txBody>
      </p:sp>
      <p:sp>
        <p:nvSpPr>
          <p:cNvPr id="10" name="Elipse 9"/>
          <p:cNvSpPr/>
          <p:nvPr/>
        </p:nvSpPr>
        <p:spPr>
          <a:xfrm>
            <a:off x="7946858" y="4022018"/>
            <a:ext cx="481670" cy="476518"/>
          </a:xfrm>
          <a:prstGeom prst="ellipse">
            <a:avLst/>
          </a:prstGeom>
          <a:solidFill>
            <a:schemeClr val="accent1">
              <a:lumMod val="75000"/>
              <a:alpha val="29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dirty="0">
              <a:ln>
                <a:solidFill>
                  <a:sysClr val="windowText" lastClr="000000"/>
                </a:solidFill>
              </a:ln>
            </a:endParaRPr>
          </a:p>
        </p:txBody>
      </p:sp>
    </p:spTree>
    <p:extLst>
      <p:ext uri="{BB962C8B-B14F-4D97-AF65-F5344CB8AC3E}">
        <p14:creationId xmlns:p14="http://schemas.microsoft.com/office/powerpoint/2010/main" val="3219374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32</a:t>
            </a:fld>
            <a:endParaRPr lang="es-ES" b="1" dirty="0">
              <a:solidFill>
                <a:schemeClr val="bg1">
                  <a:lumMod val="50000"/>
                </a:schemeClr>
              </a:solidFill>
              <a:latin typeface="Century Gothic" panose="020B0502020202020204" pitchFamily="34" charset="0"/>
            </a:endParaRPr>
          </a:p>
        </p:txBody>
      </p:sp>
      <p:sp>
        <p:nvSpPr>
          <p:cNvPr id="4" name="Rectángulo 3"/>
          <p:cNvSpPr/>
          <p:nvPr/>
        </p:nvSpPr>
        <p:spPr>
          <a:xfrm>
            <a:off x="456461" y="861778"/>
            <a:ext cx="8787983" cy="261610"/>
          </a:xfrm>
          <a:prstGeom prst="rect">
            <a:avLst/>
          </a:prstGeom>
        </p:spPr>
        <p:txBody>
          <a:bodyPr wrap="none">
            <a:spAutoFit/>
          </a:bodyPr>
          <a:lstStyle/>
          <a:p>
            <a:r>
              <a:rPr lang="es-ES_tradnl" sz="1100" b="1" i="1" dirty="0">
                <a:solidFill>
                  <a:schemeClr val="bg1">
                    <a:lumMod val="50000"/>
                  </a:schemeClr>
                </a:solidFill>
                <a:latin typeface="Century Gothic" panose="020B0502020202020204" pitchFamily="34" charset="0"/>
              </a:rPr>
              <a:t>¿Podrías señalar cuál de los siguientes factores te ha motivado a ahorrar para tu jubilación al margen de la pensión pública? </a:t>
            </a:r>
            <a:endParaRPr lang="es-ES" sz="1100" b="1" i="1" dirty="0">
              <a:solidFill>
                <a:schemeClr val="bg1">
                  <a:lumMod val="50000"/>
                </a:schemeClr>
              </a:solidFill>
              <a:latin typeface="Century Gothic" panose="020B0502020202020204" pitchFamily="34" charset="0"/>
            </a:endParaRPr>
          </a:p>
        </p:txBody>
      </p:sp>
      <p:sp>
        <p:nvSpPr>
          <p:cNvPr id="13" name="Rectángulo 12"/>
          <p:cNvSpPr/>
          <p:nvPr/>
        </p:nvSpPr>
        <p:spPr>
          <a:xfrm>
            <a:off x="5012305" y="6547344"/>
            <a:ext cx="2901756" cy="253916"/>
          </a:xfrm>
          <a:prstGeom prst="rect">
            <a:avLst/>
          </a:prstGeom>
        </p:spPr>
        <p:txBody>
          <a:bodyPr wrap="none">
            <a:spAutoFit/>
          </a:bodyPr>
          <a:lstStyle/>
          <a:p>
            <a:r>
              <a:rPr lang="es-ES" sz="1050" b="1" dirty="0" smtClean="0">
                <a:solidFill>
                  <a:schemeClr val="bg1">
                    <a:lumMod val="50000"/>
                  </a:schemeClr>
                </a:solidFill>
                <a:effectLst/>
                <a:latin typeface="Century Gothic" panose="020B0502020202020204" pitchFamily="34" charset="0"/>
                <a:ea typeface="Calibri" panose="020F0502020204030204" pitchFamily="34" charset="0"/>
              </a:rPr>
              <a:t>Base: 847 individuos</a:t>
            </a:r>
            <a:r>
              <a:rPr lang="es-ES" sz="1050" b="1" dirty="0">
                <a:solidFill>
                  <a:schemeClr val="bg1">
                    <a:lumMod val="50000"/>
                  </a:schemeClr>
                </a:solidFill>
                <a:latin typeface="Century Gothic" panose="020B0502020202020204" pitchFamily="34" charset="0"/>
                <a:ea typeface="Calibri" panose="020F0502020204030204" pitchFamily="34" charset="0"/>
              </a:rPr>
              <a:t> </a:t>
            </a:r>
            <a:r>
              <a:rPr lang="es-ES" sz="1050" b="1" dirty="0" smtClean="0">
                <a:solidFill>
                  <a:schemeClr val="bg1">
                    <a:lumMod val="50000"/>
                  </a:schemeClr>
                </a:solidFill>
                <a:latin typeface="Century Gothic" panose="020B0502020202020204" pitchFamily="34" charset="0"/>
                <a:ea typeface="Calibri" panose="020F0502020204030204" pitchFamily="34" charset="0"/>
              </a:rPr>
              <a:t>que están ahorrando</a:t>
            </a:r>
            <a:endParaRPr lang="es-ES" sz="1050" b="1" dirty="0">
              <a:solidFill>
                <a:schemeClr val="bg1">
                  <a:lumMod val="50000"/>
                </a:schemeClr>
              </a:solidFill>
              <a:latin typeface="Century Gothic" panose="020B0502020202020204" pitchFamily="34" charset="0"/>
            </a:endParaRPr>
          </a:p>
        </p:txBody>
      </p:sp>
      <p:sp>
        <p:nvSpPr>
          <p:cNvPr id="9" name="24 CuadroTexto"/>
          <p:cNvSpPr txBox="1"/>
          <p:nvPr/>
        </p:nvSpPr>
        <p:spPr>
          <a:xfrm>
            <a:off x="1169006" y="45043"/>
            <a:ext cx="9515746"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Factores que han motivado ahorrar para la jubilación</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graphicFrame>
        <p:nvGraphicFramePr>
          <p:cNvPr id="6" name="Gráfico 5"/>
          <p:cNvGraphicFramePr/>
          <p:nvPr>
            <p:extLst>
              <p:ext uri="{D42A27DB-BD31-4B8C-83A1-F6EECF244321}">
                <p14:modId xmlns:p14="http://schemas.microsoft.com/office/powerpoint/2010/main" val="88262829"/>
              </p:ext>
            </p:extLst>
          </p:nvPr>
        </p:nvGraphicFramePr>
        <p:xfrm>
          <a:off x="419758" y="1410699"/>
          <a:ext cx="8824686" cy="5044965"/>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9079560" y="2560796"/>
            <a:ext cx="2955636" cy="2462213"/>
          </a:xfrm>
          <a:prstGeom prst="rect">
            <a:avLst/>
          </a:prstGeom>
          <a:noFill/>
        </p:spPr>
        <p:txBody>
          <a:bodyPr wrap="square" rtlCol="0">
            <a:spAutoFit/>
          </a:bodyPr>
          <a:lstStyle/>
          <a:p>
            <a:pPr algn="just"/>
            <a:r>
              <a:rPr lang="es-ES" sz="1400" dirty="0" smtClean="0">
                <a:latin typeface="Century Gothic" panose="020B0502020202020204" pitchFamily="34" charset="0"/>
              </a:rPr>
              <a:t>A la hora de ahorrar, dos son los motivos que señalan los españoles:</a:t>
            </a:r>
          </a:p>
          <a:p>
            <a:pPr algn="just"/>
            <a:endParaRPr lang="es-ES" sz="1400" dirty="0">
              <a:latin typeface="Century Gothic" panose="020B0502020202020204" pitchFamily="34" charset="0"/>
            </a:endParaRPr>
          </a:p>
          <a:p>
            <a:pPr algn="just"/>
            <a:r>
              <a:rPr lang="es-ES" sz="1400" dirty="0" smtClean="0">
                <a:latin typeface="Century Gothic" panose="020B0502020202020204" pitchFamily="34" charset="0"/>
              </a:rPr>
              <a:t>La desconfianza en tener una pensión pública y el que sea un complemento para mantener el nivel de vida, que como ya hemos visto se considera que no será el mismo cuando uno se jubile, sino que empeorará.</a:t>
            </a:r>
            <a:endParaRPr lang="es-ES" sz="1400" dirty="0">
              <a:latin typeface="Century Gothic" panose="020B0502020202020204" pitchFamily="34" charset="0"/>
            </a:endParaRPr>
          </a:p>
        </p:txBody>
      </p:sp>
    </p:spTree>
    <p:extLst>
      <p:ext uri="{BB962C8B-B14F-4D97-AF65-F5344CB8AC3E}">
        <p14:creationId xmlns:p14="http://schemas.microsoft.com/office/powerpoint/2010/main" val="172328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33</a:t>
            </a:fld>
            <a:endParaRPr lang="es-ES" b="1" dirty="0">
              <a:solidFill>
                <a:schemeClr val="bg1">
                  <a:lumMod val="50000"/>
                </a:schemeClr>
              </a:solidFill>
              <a:latin typeface="Century Gothic" panose="020B0502020202020204" pitchFamily="34" charset="0"/>
            </a:endParaRPr>
          </a:p>
        </p:txBody>
      </p:sp>
      <p:sp>
        <p:nvSpPr>
          <p:cNvPr id="4" name="Rectángulo 3"/>
          <p:cNvSpPr/>
          <p:nvPr/>
        </p:nvSpPr>
        <p:spPr>
          <a:xfrm>
            <a:off x="456461" y="861778"/>
            <a:ext cx="8787983" cy="261610"/>
          </a:xfrm>
          <a:prstGeom prst="rect">
            <a:avLst/>
          </a:prstGeom>
        </p:spPr>
        <p:txBody>
          <a:bodyPr wrap="none">
            <a:spAutoFit/>
          </a:bodyPr>
          <a:lstStyle/>
          <a:p>
            <a:r>
              <a:rPr lang="es-ES_tradnl" sz="1100" b="1" i="1" dirty="0">
                <a:solidFill>
                  <a:schemeClr val="bg1">
                    <a:lumMod val="50000"/>
                  </a:schemeClr>
                </a:solidFill>
                <a:latin typeface="Century Gothic" panose="020B0502020202020204" pitchFamily="34" charset="0"/>
              </a:rPr>
              <a:t>¿Podrías señalar cuál de los siguientes factores te ha motivado a ahorrar para tu jubilación al margen de la pensión pública? </a:t>
            </a:r>
            <a:endParaRPr lang="es-ES" sz="1100" b="1" i="1" dirty="0">
              <a:solidFill>
                <a:schemeClr val="bg1">
                  <a:lumMod val="50000"/>
                </a:schemeClr>
              </a:solidFill>
              <a:latin typeface="Century Gothic" panose="020B0502020202020204" pitchFamily="34" charset="0"/>
            </a:endParaRPr>
          </a:p>
        </p:txBody>
      </p:sp>
      <p:sp>
        <p:nvSpPr>
          <p:cNvPr id="13" name="Rectángulo 12"/>
          <p:cNvSpPr/>
          <p:nvPr/>
        </p:nvSpPr>
        <p:spPr>
          <a:xfrm>
            <a:off x="5004067" y="6455664"/>
            <a:ext cx="2771913"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847 individuos</a:t>
            </a:r>
            <a:r>
              <a:rPr lang="es-ES" sz="1000" b="1" dirty="0">
                <a:solidFill>
                  <a:schemeClr val="bg1">
                    <a:lumMod val="50000"/>
                  </a:schemeClr>
                </a:solidFill>
                <a:latin typeface="Century Gothic" panose="020B0502020202020204" pitchFamily="34" charset="0"/>
                <a:ea typeface="Calibri" panose="020F0502020204030204" pitchFamily="34" charset="0"/>
              </a:rPr>
              <a:t> </a:t>
            </a:r>
            <a:r>
              <a:rPr lang="es-ES" sz="1000" b="1" dirty="0" smtClean="0">
                <a:solidFill>
                  <a:schemeClr val="bg1">
                    <a:lumMod val="50000"/>
                  </a:schemeClr>
                </a:solidFill>
                <a:latin typeface="Century Gothic" panose="020B0502020202020204" pitchFamily="34" charset="0"/>
                <a:ea typeface="Calibri" panose="020F0502020204030204" pitchFamily="34" charset="0"/>
              </a:rPr>
              <a:t>que están ahorrando</a:t>
            </a:r>
            <a:endParaRPr lang="es-ES" sz="1000" b="1" dirty="0">
              <a:solidFill>
                <a:schemeClr val="bg1">
                  <a:lumMod val="50000"/>
                </a:schemeClr>
              </a:solidFill>
              <a:latin typeface="Century Gothic" panose="020B0502020202020204" pitchFamily="34" charset="0"/>
            </a:endParaRPr>
          </a:p>
        </p:txBody>
      </p:sp>
      <p:sp>
        <p:nvSpPr>
          <p:cNvPr id="9" name="24 CuadroTexto"/>
          <p:cNvSpPr txBox="1"/>
          <p:nvPr/>
        </p:nvSpPr>
        <p:spPr>
          <a:xfrm>
            <a:off x="1169006" y="45043"/>
            <a:ext cx="9515746"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Factores que han motivado ahorrar para la jubilación</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graphicFrame>
        <p:nvGraphicFramePr>
          <p:cNvPr id="6" name="Gráfico 5"/>
          <p:cNvGraphicFramePr/>
          <p:nvPr>
            <p:extLst>
              <p:ext uri="{D42A27DB-BD31-4B8C-83A1-F6EECF244321}">
                <p14:modId xmlns:p14="http://schemas.microsoft.com/office/powerpoint/2010/main" val="142859407"/>
              </p:ext>
            </p:extLst>
          </p:nvPr>
        </p:nvGraphicFramePr>
        <p:xfrm>
          <a:off x="456461" y="1245476"/>
          <a:ext cx="8516007" cy="5044965"/>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8807711" y="2960915"/>
            <a:ext cx="2955636" cy="1815882"/>
          </a:xfrm>
          <a:prstGeom prst="rect">
            <a:avLst/>
          </a:prstGeom>
          <a:noFill/>
        </p:spPr>
        <p:txBody>
          <a:bodyPr wrap="square" rtlCol="0">
            <a:spAutoFit/>
          </a:bodyPr>
          <a:lstStyle/>
          <a:p>
            <a:pPr algn="just"/>
            <a:r>
              <a:rPr lang="es-ES" sz="1400" dirty="0" smtClean="0">
                <a:latin typeface="Century Gothic" panose="020B0502020202020204" pitchFamily="34" charset="0"/>
              </a:rPr>
              <a:t>Para los hombres, el principal motivo por el que se ahorra es como complemento para mantener el nivel de vida, mientras que en el caso de las mujeres, el motivo principal es su desconfianza a no tener una pensión cuando se jubilen.</a:t>
            </a:r>
            <a:endParaRPr lang="es-ES" sz="1400" dirty="0">
              <a:latin typeface="Century Gothic" panose="020B0502020202020204" pitchFamily="34" charset="0"/>
            </a:endParaRPr>
          </a:p>
        </p:txBody>
      </p:sp>
      <p:sp>
        <p:nvSpPr>
          <p:cNvPr id="2" name="Elipse 1"/>
          <p:cNvSpPr/>
          <p:nvPr/>
        </p:nvSpPr>
        <p:spPr>
          <a:xfrm>
            <a:off x="6647543" y="2554515"/>
            <a:ext cx="537028" cy="406400"/>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Elipse 9"/>
          <p:cNvSpPr/>
          <p:nvPr/>
        </p:nvSpPr>
        <p:spPr>
          <a:xfrm>
            <a:off x="6654800" y="2140859"/>
            <a:ext cx="537028" cy="406400"/>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0086298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34</a:t>
            </a:fld>
            <a:endParaRPr lang="es-ES" b="1" dirty="0">
              <a:solidFill>
                <a:schemeClr val="bg1">
                  <a:lumMod val="50000"/>
                </a:schemeClr>
              </a:solidFill>
              <a:latin typeface="Century Gothic" panose="020B0502020202020204" pitchFamily="34" charset="0"/>
            </a:endParaRPr>
          </a:p>
        </p:txBody>
      </p:sp>
      <p:sp>
        <p:nvSpPr>
          <p:cNvPr id="4" name="Rectángulo 3"/>
          <p:cNvSpPr/>
          <p:nvPr/>
        </p:nvSpPr>
        <p:spPr>
          <a:xfrm>
            <a:off x="456461" y="774694"/>
            <a:ext cx="8787983" cy="261610"/>
          </a:xfrm>
          <a:prstGeom prst="rect">
            <a:avLst/>
          </a:prstGeom>
        </p:spPr>
        <p:txBody>
          <a:bodyPr wrap="none">
            <a:spAutoFit/>
          </a:bodyPr>
          <a:lstStyle/>
          <a:p>
            <a:r>
              <a:rPr lang="es-ES_tradnl" sz="1100" b="1" i="1" dirty="0">
                <a:solidFill>
                  <a:schemeClr val="bg1">
                    <a:lumMod val="50000"/>
                  </a:schemeClr>
                </a:solidFill>
                <a:latin typeface="Century Gothic" panose="020B0502020202020204" pitchFamily="34" charset="0"/>
              </a:rPr>
              <a:t>¿Podrías señalar cuál de los siguientes factores te ha motivado a ahorrar para tu jubilación al margen de la pensión pública? </a:t>
            </a:r>
            <a:endParaRPr lang="es-ES" sz="1100" b="1" i="1" dirty="0">
              <a:solidFill>
                <a:schemeClr val="bg1">
                  <a:lumMod val="50000"/>
                </a:schemeClr>
              </a:solidFill>
              <a:latin typeface="Century Gothic" panose="020B0502020202020204" pitchFamily="34" charset="0"/>
            </a:endParaRPr>
          </a:p>
        </p:txBody>
      </p:sp>
      <p:sp>
        <p:nvSpPr>
          <p:cNvPr id="13" name="Rectángulo 12"/>
          <p:cNvSpPr/>
          <p:nvPr/>
        </p:nvSpPr>
        <p:spPr>
          <a:xfrm>
            <a:off x="5004067" y="6455664"/>
            <a:ext cx="2901756" cy="253916"/>
          </a:xfrm>
          <a:prstGeom prst="rect">
            <a:avLst/>
          </a:prstGeom>
        </p:spPr>
        <p:txBody>
          <a:bodyPr wrap="none">
            <a:spAutoFit/>
          </a:bodyPr>
          <a:lstStyle/>
          <a:p>
            <a:r>
              <a:rPr lang="es-ES" sz="1050" b="1" dirty="0" smtClean="0">
                <a:solidFill>
                  <a:schemeClr val="bg1">
                    <a:lumMod val="50000"/>
                  </a:schemeClr>
                </a:solidFill>
                <a:effectLst/>
                <a:latin typeface="Century Gothic" panose="020B0502020202020204" pitchFamily="34" charset="0"/>
                <a:ea typeface="Calibri" panose="020F0502020204030204" pitchFamily="34" charset="0"/>
              </a:rPr>
              <a:t>Base: 847 individuos</a:t>
            </a:r>
            <a:r>
              <a:rPr lang="es-ES" sz="1050" b="1" dirty="0">
                <a:solidFill>
                  <a:schemeClr val="bg1">
                    <a:lumMod val="50000"/>
                  </a:schemeClr>
                </a:solidFill>
                <a:latin typeface="Century Gothic" panose="020B0502020202020204" pitchFamily="34" charset="0"/>
                <a:ea typeface="Calibri" panose="020F0502020204030204" pitchFamily="34" charset="0"/>
              </a:rPr>
              <a:t> </a:t>
            </a:r>
            <a:r>
              <a:rPr lang="es-ES" sz="1050" b="1" dirty="0" smtClean="0">
                <a:solidFill>
                  <a:schemeClr val="bg1">
                    <a:lumMod val="50000"/>
                  </a:schemeClr>
                </a:solidFill>
                <a:latin typeface="Century Gothic" panose="020B0502020202020204" pitchFamily="34" charset="0"/>
                <a:ea typeface="Calibri" panose="020F0502020204030204" pitchFamily="34" charset="0"/>
              </a:rPr>
              <a:t>que están ahorrando</a:t>
            </a:r>
            <a:endParaRPr lang="es-ES" sz="1050" b="1" dirty="0">
              <a:solidFill>
                <a:schemeClr val="bg1">
                  <a:lumMod val="50000"/>
                </a:schemeClr>
              </a:solidFill>
              <a:latin typeface="Century Gothic" panose="020B0502020202020204" pitchFamily="34" charset="0"/>
            </a:endParaRPr>
          </a:p>
        </p:txBody>
      </p:sp>
      <p:sp>
        <p:nvSpPr>
          <p:cNvPr id="9" name="24 CuadroTexto"/>
          <p:cNvSpPr txBox="1"/>
          <p:nvPr/>
        </p:nvSpPr>
        <p:spPr>
          <a:xfrm>
            <a:off x="1169006" y="45043"/>
            <a:ext cx="9515746"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Factores que han motivado ahorrar para la jubilación</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graphicFrame>
        <p:nvGraphicFramePr>
          <p:cNvPr id="6" name="Gráfico 5"/>
          <p:cNvGraphicFramePr/>
          <p:nvPr>
            <p:extLst>
              <p:ext uri="{D42A27DB-BD31-4B8C-83A1-F6EECF244321}">
                <p14:modId xmlns:p14="http://schemas.microsoft.com/office/powerpoint/2010/main" val="954063601"/>
              </p:ext>
            </p:extLst>
          </p:nvPr>
        </p:nvGraphicFramePr>
        <p:xfrm>
          <a:off x="456461" y="2032000"/>
          <a:ext cx="11399208" cy="4258441"/>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740228" y="1092545"/>
            <a:ext cx="10958286" cy="738664"/>
          </a:xfrm>
          <a:prstGeom prst="rect">
            <a:avLst/>
          </a:prstGeom>
          <a:noFill/>
        </p:spPr>
        <p:txBody>
          <a:bodyPr wrap="square" rtlCol="0">
            <a:spAutoFit/>
          </a:bodyPr>
          <a:lstStyle/>
          <a:p>
            <a:pPr algn="just"/>
            <a:r>
              <a:rPr lang="es-ES" sz="1400" dirty="0" smtClean="0">
                <a:latin typeface="Century Gothic" panose="020B0502020202020204" pitchFamily="34" charset="0"/>
              </a:rPr>
              <a:t>De acuerdo a la edad, se aprecian diferencias importantes en cuanto a los motivos por los que se ahorra. Mientras que los jóvenes de entre 18 y 29 años lo hacen mayoritariamente por el miedo a no tener una pensión, motivo compartido, aunque en menor medida por los españoles de 30 a 45 años, los mayores de 45 años lo hacen como un complemento a la pensión. </a:t>
            </a:r>
            <a:endParaRPr lang="es-ES" sz="1400" dirty="0">
              <a:latin typeface="Century Gothic" panose="020B0502020202020204" pitchFamily="34" charset="0"/>
            </a:endParaRPr>
          </a:p>
        </p:txBody>
      </p:sp>
    </p:spTree>
    <p:extLst>
      <p:ext uri="{BB962C8B-B14F-4D97-AF65-F5344CB8AC3E}">
        <p14:creationId xmlns:p14="http://schemas.microsoft.com/office/powerpoint/2010/main" val="41993435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extLst>
              <p:ext uri="{D42A27DB-BD31-4B8C-83A1-F6EECF244321}">
                <p14:modId xmlns:p14="http://schemas.microsoft.com/office/powerpoint/2010/main" val="1411584456"/>
              </p:ext>
            </p:extLst>
          </p:nvPr>
        </p:nvGraphicFramePr>
        <p:xfrm>
          <a:off x="434351" y="1556926"/>
          <a:ext cx="11399208" cy="5309312"/>
        </p:xfrm>
        <a:graphic>
          <a:graphicData uri="http://schemas.openxmlformats.org/drawingml/2006/chart">
            <c:chart xmlns:c="http://schemas.openxmlformats.org/drawingml/2006/chart" xmlns:r="http://schemas.openxmlformats.org/officeDocument/2006/relationships" r:id="rId2"/>
          </a:graphicData>
        </a:graphic>
      </p:graphicFrame>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35</a:t>
            </a:fld>
            <a:endParaRPr lang="es-ES" b="1" dirty="0">
              <a:solidFill>
                <a:schemeClr val="bg1">
                  <a:lumMod val="50000"/>
                </a:schemeClr>
              </a:solidFill>
              <a:latin typeface="Century Gothic" panose="020B0502020202020204" pitchFamily="34" charset="0"/>
            </a:endParaRPr>
          </a:p>
        </p:txBody>
      </p:sp>
      <p:sp>
        <p:nvSpPr>
          <p:cNvPr id="4" name="Rectángulo 3"/>
          <p:cNvSpPr/>
          <p:nvPr/>
        </p:nvSpPr>
        <p:spPr>
          <a:xfrm>
            <a:off x="456461" y="861778"/>
            <a:ext cx="8787983" cy="261610"/>
          </a:xfrm>
          <a:prstGeom prst="rect">
            <a:avLst/>
          </a:prstGeom>
        </p:spPr>
        <p:txBody>
          <a:bodyPr wrap="none">
            <a:spAutoFit/>
          </a:bodyPr>
          <a:lstStyle/>
          <a:p>
            <a:r>
              <a:rPr lang="es-ES_tradnl" sz="1100" b="1" i="1" dirty="0">
                <a:solidFill>
                  <a:schemeClr val="bg1">
                    <a:lumMod val="50000"/>
                  </a:schemeClr>
                </a:solidFill>
                <a:latin typeface="Century Gothic" panose="020B0502020202020204" pitchFamily="34" charset="0"/>
              </a:rPr>
              <a:t>¿Podrías señalar cuál de los siguientes factores te ha motivado a ahorrar para tu jubilación al margen de la pensión pública? </a:t>
            </a:r>
            <a:endParaRPr lang="es-ES" sz="1100" b="1" i="1" dirty="0">
              <a:solidFill>
                <a:schemeClr val="bg1">
                  <a:lumMod val="50000"/>
                </a:schemeClr>
              </a:solidFill>
              <a:latin typeface="Century Gothic" panose="020B0502020202020204" pitchFamily="34" charset="0"/>
            </a:endParaRPr>
          </a:p>
        </p:txBody>
      </p:sp>
      <p:sp>
        <p:nvSpPr>
          <p:cNvPr id="13" name="Rectángulo 12"/>
          <p:cNvSpPr/>
          <p:nvPr/>
        </p:nvSpPr>
        <p:spPr>
          <a:xfrm>
            <a:off x="4915168" y="6579436"/>
            <a:ext cx="2901756" cy="253916"/>
          </a:xfrm>
          <a:prstGeom prst="rect">
            <a:avLst/>
          </a:prstGeom>
        </p:spPr>
        <p:txBody>
          <a:bodyPr wrap="none">
            <a:spAutoFit/>
          </a:bodyPr>
          <a:lstStyle/>
          <a:p>
            <a:r>
              <a:rPr lang="es-ES" sz="1050" b="1" dirty="0" smtClean="0">
                <a:solidFill>
                  <a:schemeClr val="bg1">
                    <a:lumMod val="50000"/>
                  </a:schemeClr>
                </a:solidFill>
                <a:effectLst/>
                <a:latin typeface="Century Gothic" panose="020B0502020202020204" pitchFamily="34" charset="0"/>
                <a:ea typeface="Calibri" panose="020F0502020204030204" pitchFamily="34" charset="0"/>
              </a:rPr>
              <a:t>Base: 847 individuos que</a:t>
            </a:r>
            <a:r>
              <a:rPr lang="es-ES" sz="1050" b="1" dirty="0" smtClean="0">
                <a:solidFill>
                  <a:schemeClr val="bg1">
                    <a:lumMod val="50000"/>
                  </a:schemeClr>
                </a:solidFill>
                <a:latin typeface="Century Gothic" panose="020B0502020202020204" pitchFamily="34" charset="0"/>
                <a:ea typeface="Calibri" panose="020F0502020204030204" pitchFamily="34" charset="0"/>
              </a:rPr>
              <a:t> están ahorrando</a:t>
            </a:r>
            <a:endParaRPr lang="es-ES" sz="1050" b="1" dirty="0">
              <a:solidFill>
                <a:schemeClr val="bg1">
                  <a:lumMod val="50000"/>
                </a:schemeClr>
              </a:solidFill>
              <a:latin typeface="Century Gothic" panose="020B0502020202020204" pitchFamily="34" charset="0"/>
            </a:endParaRPr>
          </a:p>
        </p:txBody>
      </p:sp>
      <p:sp>
        <p:nvSpPr>
          <p:cNvPr id="9" name="24 CuadroTexto"/>
          <p:cNvSpPr txBox="1"/>
          <p:nvPr/>
        </p:nvSpPr>
        <p:spPr>
          <a:xfrm>
            <a:off x="1169006" y="45043"/>
            <a:ext cx="9515746"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Factores que han motivado ahorrar para la jubilación</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7" name="CuadroTexto 6"/>
          <p:cNvSpPr txBox="1"/>
          <p:nvPr/>
        </p:nvSpPr>
        <p:spPr>
          <a:xfrm>
            <a:off x="740228" y="1113599"/>
            <a:ext cx="10958286" cy="523220"/>
          </a:xfrm>
          <a:prstGeom prst="rect">
            <a:avLst/>
          </a:prstGeom>
          <a:noFill/>
        </p:spPr>
        <p:txBody>
          <a:bodyPr wrap="square" rtlCol="0">
            <a:spAutoFit/>
          </a:bodyPr>
          <a:lstStyle/>
          <a:p>
            <a:pPr algn="just"/>
            <a:r>
              <a:rPr lang="es-ES" sz="1400" dirty="0" smtClean="0">
                <a:latin typeface="Century Gothic" panose="020B0502020202020204" pitchFamily="34" charset="0"/>
              </a:rPr>
              <a:t>El miedo a no cobrar la pensión, es más citado en Cantabria y en el País Vasco, mientras que el complemento adquiere especial importancia en Navarra, Galicia, La Rioja y Murcia </a:t>
            </a:r>
            <a:endParaRPr lang="es-ES" sz="1400" dirty="0">
              <a:latin typeface="Century Gothic" panose="020B0502020202020204" pitchFamily="34" charset="0"/>
            </a:endParaRPr>
          </a:p>
        </p:txBody>
      </p:sp>
    </p:spTree>
    <p:extLst>
      <p:ext uri="{BB962C8B-B14F-4D97-AF65-F5344CB8AC3E}">
        <p14:creationId xmlns:p14="http://schemas.microsoft.com/office/powerpoint/2010/main" val="937823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36</a:t>
            </a:fld>
            <a:endParaRPr lang="es-ES" b="1" dirty="0">
              <a:solidFill>
                <a:schemeClr val="bg1">
                  <a:lumMod val="50000"/>
                </a:schemeClr>
              </a:solidFill>
              <a:latin typeface="Century Gothic" panose="020B0502020202020204" pitchFamily="34" charset="0"/>
            </a:endParaRPr>
          </a:p>
        </p:txBody>
      </p:sp>
      <p:sp>
        <p:nvSpPr>
          <p:cNvPr id="4" name="Rectángulo 3"/>
          <p:cNvSpPr/>
          <p:nvPr/>
        </p:nvSpPr>
        <p:spPr>
          <a:xfrm>
            <a:off x="456461" y="861778"/>
            <a:ext cx="8376011" cy="261610"/>
          </a:xfrm>
          <a:prstGeom prst="rect">
            <a:avLst/>
          </a:prstGeom>
        </p:spPr>
        <p:txBody>
          <a:bodyPr wrap="none">
            <a:spAutoFit/>
          </a:bodyPr>
          <a:lstStyle/>
          <a:p>
            <a:r>
              <a:rPr lang="es-ES_tradnl" sz="1100" b="1" i="1" dirty="0" smtClean="0">
                <a:solidFill>
                  <a:schemeClr val="bg1">
                    <a:lumMod val="50000"/>
                  </a:schemeClr>
                </a:solidFill>
                <a:latin typeface="Century Gothic" panose="020B0502020202020204" pitchFamily="34" charset="0"/>
              </a:rPr>
              <a:t>¿Podrías </a:t>
            </a:r>
            <a:r>
              <a:rPr lang="es-ES_tradnl" sz="1100" b="1" i="1" dirty="0">
                <a:solidFill>
                  <a:schemeClr val="bg1">
                    <a:lumMod val="50000"/>
                  </a:schemeClr>
                </a:solidFill>
                <a:latin typeface="Century Gothic" panose="020B0502020202020204" pitchFamily="34" charset="0"/>
              </a:rPr>
              <a:t>señalar por qué motivo/s no </a:t>
            </a:r>
            <a:r>
              <a:rPr lang="es-ES_tradnl" sz="1100" b="1" i="1" dirty="0" smtClean="0">
                <a:solidFill>
                  <a:schemeClr val="bg1">
                    <a:lumMod val="50000"/>
                  </a:schemeClr>
                </a:solidFill>
                <a:latin typeface="Century Gothic" panose="020B0502020202020204" pitchFamily="34" charset="0"/>
              </a:rPr>
              <a:t>estás ahorrando </a:t>
            </a:r>
            <a:r>
              <a:rPr lang="es-ES_tradnl" sz="1100" b="1" i="1" dirty="0">
                <a:solidFill>
                  <a:schemeClr val="bg1">
                    <a:lumMod val="50000"/>
                  </a:schemeClr>
                </a:solidFill>
                <a:latin typeface="Century Gothic" panose="020B0502020202020204" pitchFamily="34" charset="0"/>
              </a:rPr>
              <a:t>para tu jubilación al margen de cotizar para la pensión pública? </a:t>
            </a:r>
            <a:endParaRPr lang="es-ES" sz="1100" b="1" i="1" dirty="0">
              <a:solidFill>
                <a:schemeClr val="bg1">
                  <a:lumMod val="50000"/>
                </a:schemeClr>
              </a:solidFill>
              <a:latin typeface="Century Gothic" panose="020B0502020202020204" pitchFamily="34" charset="0"/>
            </a:endParaRPr>
          </a:p>
        </p:txBody>
      </p:sp>
      <p:sp>
        <p:nvSpPr>
          <p:cNvPr id="13" name="Rectángulo 12"/>
          <p:cNvSpPr/>
          <p:nvPr/>
        </p:nvSpPr>
        <p:spPr>
          <a:xfrm>
            <a:off x="5004067" y="6463902"/>
            <a:ext cx="3116559"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1.855 individuos</a:t>
            </a:r>
            <a:r>
              <a:rPr lang="es-ES" sz="1000" b="1" dirty="0" smtClean="0">
                <a:solidFill>
                  <a:schemeClr val="bg1">
                    <a:lumMod val="50000"/>
                  </a:schemeClr>
                </a:solidFill>
                <a:latin typeface="Century Gothic" panose="020B0502020202020204" pitchFamily="34" charset="0"/>
                <a:ea typeface="Calibri" panose="020F0502020204030204" pitchFamily="34" charset="0"/>
              </a:rPr>
              <a:t> que NO están ahorrando</a:t>
            </a:r>
            <a:endParaRPr lang="es-ES" sz="1000" b="1" dirty="0">
              <a:solidFill>
                <a:schemeClr val="bg1">
                  <a:lumMod val="50000"/>
                </a:schemeClr>
              </a:solidFill>
              <a:latin typeface="Century Gothic" panose="020B0502020202020204" pitchFamily="34" charset="0"/>
            </a:endParaRPr>
          </a:p>
        </p:txBody>
      </p:sp>
      <p:sp>
        <p:nvSpPr>
          <p:cNvPr id="9" name="24 CuadroTexto"/>
          <p:cNvSpPr txBox="1"/>
          <p:nvPr/>
        </p:nvSpPr>
        <p:spPr>
          <a:xfrm>
            <a:off x="1169006" y="45043"/>
            <a:ext cx="9129422"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Motivos por los que no se ahorra para la jubilación</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graphicFrame>
        <p:nvGraphicFramePr>
          <p:cNvPr id="6" name="Gráfico 5"/>
          <p:cNvGraphicFramePr/>
          <p:nvPr>
            <p:extLst>
              <p:ext uri="{D42A27DB-BD31-4B8C-83A1-F6EECF244321}">
                <p14:modId xmlns:p14="http://schemas.microsoft.com/office/powerpoint/2010/main" val="3855287682"/>
              </p:ext>
            </p:extLst>
          </p:nvPr>
        </p:nvGraphicFramePr>
        <p:xfrm>
          <a:off x="456462" y="1291772"/>
          <a:ext cx="8376010" cy="4998670"/>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8927350" y="2235254"/>
            <a:ext cx="2955636" cy="2893100"/>
          </a:xfrm>
          <a:prstGeom prst="rect">
            <a:avLst/>
          </a:prstGeom>
          <a:noFill/>
        </p:spPr>
        <p:txBody>
          <a:bodyPr wrap="square" rtlCol="0">
            <a:spAutoFit/>
          </a:bodyPr>
          <a:lstStyle/>
          <a:p>
            <a:pPr algn="just"/>
            <a:r>
              <a:rPr lang="es-ES" sz="1400" dirty="0" smtClean="0">
                <a:latin typeface="Century Gothic" panose="020B0502020202020204" pitchFamily="34" charset="0"/>
              </a:rPr>
              <a:t>Se pidió a quienes no ahorran, que indicaran los motivos por los que no lo hacen y el más citado, con gran diferencia con respecto al resto, es la falta de capacidad de ahorro. Este motivo lo menciona el 68% de los españoles.</a:t>
            </a:r>
          </a:p>
          <a:p>
            <a:pPr algn="just"/>
            <a:endParaRPr lang="es-ES" sz="1400" dirty="0">
              <a:latin typeface="Century Gothic" panose="020B0502020202020204" pitchFamily="34" charset="0"/>
            </a:endParaRPr>
          </a:p>
          <a:p>
            <a:pPr algn="just"/>
            <a:r>
              <a:rPr lang="es-ES" sz="1400" dirty="0" smtClean="0">
                <a:latin typeface="Century Gothic" panose="020B0502020202020204" pitchFamily="34" charset="0"/>
              </a:rPr>
              <a:t>En un segundo plano (17%), se menciona el no querer tener el dinero parado a tan largo plazo.</a:t>
            </a:r>
            <a:endParaRPr lang="es-ES" sz="1400" dirty="0">
              <a:latin typeface="Century Gothic" panose="020B0502020202020204" pitchFamily="34" charset="0"/>
            </a:endParaRPr>
          </a:p>
        </p:txBody>
      </p:sp>
    </p:spTree>
    <p:extLst>
      <p:ext uri="{BB962C8B-B14F-4D97-AF65-F5344CB8AC3E}">
        <p14:creationId xmlns:p14="http://schemas.microsoft.com/office/powerpoint/2010/main" val="71283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37</a:t>
            </a:fld>
            <a:endParaRPr lang="es-ES" b="1" dirty="0">
              <a:solidFill>
                <a:schemeClr val="bg1">
                  <a:lumMod val="50000"/>
                </a:schemeClr>
              </a:solidFill>
              <a:latin typeface="Century Gothic" panose="020B0502020202020204" pitchFamily="34" charset="0"/>
            </a:endParaRPr>
          </a:p>
        </p:txBody>
      </p:sp>
      <p:sp>
        <p:nvSpPr>
          <p:cNvPr id="13" name="Rectángulo 12"/>
          <p:cNvSpPr/>
          <p:nvPr/>
        </p:nvSpPr>
        <p:spPr>
          <a:xfrm>
            <a:off x="5048782" y="6460173"/>
            <a:ext cx="3116559"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1.855 individuos</a:t>
            </a:r>
            <a:r>
              <a:rPr lang="es-ES" sz="1000" b="1" dirty="0" smtClean="0">
                <a:solidFill>
                  <a:schemeClr val="bg1">
                    <a:lumMod val="50000"/>
                  </a:schemeClr>
                </a:solidFill>
                <a:latin typeface="Century Gothic" panose="020B0502020202020204" pitchFamily="34" charset="0"/>
                <a:ea typeface="Calibri" panose="020F0502020204030204" pitchFamily="34" charset="0"/>
              </a:rPr>
              <a:t> que NO están ahorrando</a:t>
            </a:r>
            <a:endParaRPr lang="es-ES" sz="1000" b="1" dirty="0">
              <a:solidFill>
                <a:schemeClr val="bg1">
                  <a:lumMod val="50000"/>
                </a:schemeClr>
              </a:solidFill>
              <a:latin typeface="Century Gothic" panose="020B0502020202020204" pitchFamily="34" charset="0"/>
            </a:endParaRPr>
          </a:p>
        </p:txBody>
      </p:sp>
      <p:graphicFrame>
        <p:nvGraphicFramePr>
          <p:cNvPr id="6" name="Gráfico 5"/>
          <p:cNvGraphicFramePr/>
          <p:nvPr>
            <p:extLst>
              <p:ext uri="{D42A27DB-BD31-4B8C-83A1-F6EECF244321}">
                <p14:modId xmlns:p14="http://schemas.microsoft.com/office/powerpoint/2010/main" val="904026073"/>
              </p:ext>
            </p:extLst>
          </p:nvPr>
        </p:nvGraphicFramePr>
        <p:xfrm>
          <a:off x="456461" y="1267043"/>
          <a:ext cx="8905253" cy="504496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456461" y="861778"/>
            <a:ext cx="8376011" cy="261610"/>
          </a:xfrm>
          <a:prstGeom prst="rect">
            <a:avLst/>
          </a:prstGeom>
        </p:spPr>
        <p:txBody>
          <a:bodyPr wrap="none">
            <a:spAutoFit/>
          </a:bodyPr>
          <a:lstStyle/>
          <a:p>
            <a:r>
              <a:rPr lang="es-ES_tradnl" sz="1100" b="1" i="1" dirty="0" smtClean="0">
                <a:solidFill>
                  <a:schemeClr val="bg1">
                    <a:lumMod val="50000"/>
                  </a:schemeClr>
                </a:solidFill>
                <a:latin typeface="Century Gothic" panose="020B0502020202020204" pitchFamily="34" charset="0"/>
              </a:rPr>
              <a:t>¿Podrías </a:t>
            </a:r>
            <a:r>
              <a:rPr lang="es-ES_tradnl" sz="1100" b="1" i="1" dirty="0">
                <a:solidFill>
                  <a:schemeClr val="bg1">
                    <a:lumMod val="50000"/>
                  </a:schemeClr>
                </a:solidFill>
                <a:latin typeface="Century Gothic" panose="020B0502020202020204" pitchFamily="34" charset="0"/>
              </a:rPr>
              <a:t>señalar por qué motivo/s no </a:t>
            </a:r>
            <a:r>
              <a:rPr lang="es-ES_tradnl" sz="1100" b="1" i="1" dirty="0" smtClean="0">
                <a:solidFill>
                  <a:schemeClr val="bg1">
                    <a:lumMod val="50000"/>
                  </a:schemeClr>
                </a:solidFill>
                <a:latin typeface="Century Gothic" panose="020B0502020202020204" pitchFamily="34" charset="0"/>
              </a:rPr>
              <a:t>estás ahorrando </a:t>
            </a:r>
            <a:r>
              <a:rPr lang="es-ES_tradnl" sz="1100" b="1" i="1" dirty="0">
                <a:solidFill>
                  <a:schemeClr val="bg1">
                    <a:lumMod val="50000"/>
                  </a:schemeClr>
                </a:solidFill>
                <a:latin typeface="Century Gothic" panose="020B0502020202020204" pitchFamily="34" charset="0"/>
              </a:rPr>
              <a:t>para tu jubilación al margen de cotizar para la pensión pública? </a:t>
            </a:r>
            <a:endParaRPr lang="es-ES" sz="1100" b="1" i="1" dirty="0">
              <a:solidFill>
                <a:schemeClr val="bg1">
                  <a:lumMod val="50000"/>
                </a:schemeClr>
              </a:solidFill>
              <a:latin typeface="Century Gothic" panose="020B0502020202020204" pitchFamily="34" charset="0"/>
            </a:endParaRPr>
          </a:p>
        </p:txBody>
      </p:sp>
      <p:sp>
        <p:nvSpPr>
          <p:cNvPr id="8" name="24 CuadroTexto"/>
          <p:cNvSpPr txBox="1"/>
          <p:nvPr/>
        </p:nvSpPr>
        <p:spPr>
          <a:xfrm>
            <a:off x="1169006" y="45043"/>
            <a:ext cx="9129422"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Motivos por los que no se ahorra para la jubilación</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9" name="CuadroTexto 8"/>
          <p:cNvSpPr txBox="1"/>
          <p:nvPr/>
        </p:nvSpPr>
        <p:spPr>
          <a:xfrm>
            <a:off x="9142323" y="3240221"/>
            <a:ext cx="2955636" cy="1384995"/>
          </a:xfrm>
          <a:prstGeom prst="rect">
            <a:avLst/>
          </a:prstGeom>
          <a:noFill/>
        </p:spPr>
        <p:txBody>
          <a:bodyPr wrap="square" rtlCol="0">
            <a:spAutoFit/>
          </a:bodyPr>
          <a:lstStyle/>
          <a:p>
            <a:pPr algn="just"/>
            <a:r>
              <a:rPr lang="es-ES" sz="1400" dirty="0" smtClean="0">
                <a:latin typeface="Century Gothic" panose="020B0502020202020204" pitchFamily="34" charset="0"/>
              </a:rPr>
              <a:t>La falta de capacidad de ahorro, es citado como el motivo principal por el que no se ahorra, de forma significativamente más por los hombres que por las mujeres. </a:t>
            </a:r>
            <a:endParaRPr lang="es-ES" sz="1400" dirty="0">
              <a:latin typeface="Century Gothic" panose="020B0502020202020204" pitchFamily="34" charset="0"/>
            </a:endParaRPr>
          </a:p>
        </p:txBody>
      </p:sp>
    </p:spTree>
    <p:extLst>
      <p:ext uri="{BB962C8B-B14F-4D97-AF65-F5344CB8AC3E}">
        <p14:creationId xmlns:p14="http://schemas.microsoft.com/office/powerpoint/2010/main" val="22855237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38</a:t>
            </a:fld>
            <a:endParaRPr lang="es-ES" b="1" dirty="0">
              <a:solidFill>
                <a:schemeClr val="bg1">
                  <a:lumMod val="50000"/>
                </a:schemeClr>
              </a:solidFill>
              <a:latin typeface="Century Gothic" panose="020B0502020202020204" pitchFamily="34" charset="0"/>
            </a:endParaRPr>
          </a:p>
        </p:txBody>
      </p:sp>
      <p:graphicFrame>
        <p:nvGraphicFramePr>
          <p:cNvPr id="6" name="Gráfico 5"/>
          <p:cNvGraphicFramePr/>
          <p:nvPr>
            <p:extLst>
              <p:ext uri="{D42A27DB-BD31-4B8C-83A1-F6EECF244321}">
                <p14:modId xmlns:p14="http://schemas.microsoft.com/office/powerpoint/2010/main" val="317315298"/>
              </p:ext>
            </p:extLst>
          </p:nvPr>
        </p:nvGraphicFramePr>
        <p:xfrm>
          <a:off x="456461" y="1675636"/>
          <a:ext cx="11399208" cy="461480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456461" y="861778"/>
            <a:ext cx="8376011" cy="261610"/>
          </a:xfrm>
          <a:prstGeom prst="rect">
            <a:avLst/>
          </a:prstGeom>
        </p:spPr>
        <p:txBody>
          <a:bodyPr wrap="none">
            <a:spAutoFit/>
          </a:bodyPr>
          <a:lstStyle/>
          <a:p>
            <a:r>
              <a:rPr lang="es-ES_tradnl" sz="1100" b="1" i="1" dirty="0" smtClean="0">
                <a:solidFill>
                  <a:schemeClr val="bg1">
                    <a:lumMod val="50000"/>
                  </a:schemeClr>
                </a:solidFill>
                <a:latin typeface="Century Gothic" panose="020B0502020202020204" pitchFamily="34" charset="0"/>
              </a:rPr>
              <a:t>¿Podrías </a:t>
            </a:r>
            <a:r>
              <a:rPr lang="es-ES_tradnl" sz="1100" b="1" i="1" dirty="0">
                <a:solidFill>
                  <a:schemeClr val="bg1">
                    <a:lumMod val="50000"/>
                  </a:schemeClr>
                </a:solidFill>
                <a:latin typeface="Century Gothic" panose="020B0502020202020204" pitchFamily="34" charset="0"/>
              </a:rPr>
              <a:t>señalar por qué motivo/s no </a:t>
            </a:r>
            <a:r>
              <a:rPr lang="es-ES_tradnl" sz="1100" b="1" i="1" dirty="0" smtClean="0">
                <a:solidFill>
                  <a:schemeClr val="bg1">
                    <a:lumMod val="50000"/>
                  </a:schemeClr>
                </a:solidFill>
                <a:latin typeface="Century Gothic" panose="020B0502020202020204" pitchFamily="34" charset="0"/>
              </a:rPr>
              <a:t>estás ahorrando </a:t>
            </a:r>
            <a:r>
              <a:rPr lang="es-ES_tradnl" sz="1100" b="1" i="1" dirty="0">
                <a:solidFill>
                  <a:schemeClr val="bg1">
                    <a:lumMod val="50000"/>
                  </a:schemeClr>
                </a:solidFill>
                <a:latin typeface="Century Gothic" panose="020B0502020202020204" pitchFamily="34" charset="0"/>
              </a:rPr>
              <a:t>para tu jubilación al margen de cotizar para la pensión pública? </a:t>
            </a:r>
            <a:endParaRPr lang="es-ES" sz="1100" b="1" i="1" dirty="0">
              <a:solidFill>
                <a:schemeClr val="bg1">
                  <a:lumMod val="50000"/>
                </a:schemeClr>
              </a:solidFill>
              <a:latin typeface="Century Gothic" panose="020B0502020202020204" pitchFamily="34" charset="0"/>
            </a:endParaRPr>
          </a:p>
        </p:txBody>
      </p:sp>
      <p:sp>
        <p:nvSpPr>
          <p:cNvPr id="8" name="24 CuadroTexto"/>
          <p:cNvSpPr txBox="1"/>
          <p:nvPr/>
        </p:nvSpPr>
        <p:spPr>
          <a:xfrm>
            <a:off x="1169006" y="45043"/>
            <a:ext cx="9129422"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Motivos por los que no se ahorra para la jubilación</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9" name="CuadroTexto 8"/>
          <p:cNvSpPr txBox="1"/>
          <p:nvPr/>
        </p:nvSpPr>
        <p:spPr>
          <a:xfrm>
            <a:off x="568695" y="1152416"/>
            <a:ext cx="11286974" cy="523220"/>
          </a:xfrm>
          <a:prstGeom prst="rect">
            <a:avLst/>
          </a:prstGeom>
          <a:noFill/>
        </p:spPr>
        <p:txBody>
          <a:bodyPr wrap="square" rtlCol="0">
            <a:spAutoFit/>
          </a:bodyPr>
          <a:lstStyle/>
          <a:p>
            <a:pPr algn="just"/>
            <a:r>
              <a:rPr lang="es-ES" sz="1400" dirty="0" smtClean="0">
                <a:latin typeface="Century Gothic" panose="020B0502020202020204" pitchFamily="34" charset="0"/>
              </a:rPr>
              <a:t>La falta de capacidad de ahorro, aumenta a medida que la edad también lo hace, mientras que el no querer congelar el dinero a largo plazo, aumenta a medida que dicha edad desciende.</a:t>
            </a:r>
            <a:endParaRPr lang="es-ES" sz="1400" dirty="0">
              <a:latin typeface="Century Gothic" panose="020B0502020202020204" pitchFamily="34" charset="0"/>
            </a:endParaRPr>
          </a:p>
        </p:txBody>
      </p:sp>
      <p:sp>
        <p:nvSpPr>
          <p:cNvPr id="10" name="Rectángulo 9"/>
          <p:cNvSpPr/>
          <p:nvPr/>
        </p:nvSpPr>
        <p:spPr>
          <a:xfrm>
            <a:off x="4727506" y="6460173"/>
            <a:ext cx="3116559"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1.855 individuos que</a:t>
            </a:r>
            <a:r>
              <a:rPr lang="es-ES" sz="1000" b="1" dirty="0" smtClean="0">
                <a:solidFill>
                  <a:schemeClr val="bg1">
                    <a:lumMod val="50000"/>
                  </a:schemeClr>
                </a:solidFill>
                <a:latin typeface="Century Gothic" panose="020B0502020202020204" pitchFamily="34" charset="0"/>
                <a:ea typeface="Calibri" panose="020F0502020204030204" pitchFamily="34" charset="0"/>
              </a:rPr>
              <a:t> NO están ahorrando</a:t>
            </a:r>
            <a:endParaRPr lang="es-ES" sz="1000" b="1"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1527720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39</a:t>
            </a:fld>
            <a:endParaRPr lang="es-ES" b="1" dirty="0">
              <a:solidFill>
                <a:schemeClr val="bg1">
                  <a:lumMod val="50000"/>
                </a:schemeClr>
              </a:solidFill>
              <a:latin typeface="Century Gothic" panose="020B0502020202020204" pitchFamily="34" charset="0"/>
            </a:endParaRPr>
          </a:p>
        </p:txBody>
      </p:sp>
      <p:graphicFrame>
        <p:nvGraphicFramePr>
          <p:cNvPr id="6" name="Gráfico 5"/>
          <p:cNvGraphicFramePr/>
          <p:nvPr>
            <p:extLst>
              <p:ext uri="{D42A27DB-BD31-4B8C-83A1-F6EECF244321}">
                <p14:modId xmlns:p14="http://schemas.microsoft.com/office/powerpoint/2010/main" val="991146772"/>
              </p:ext>
            </p:extLst>
          </p:nvPr>
        </p:nvGraphicFramePr>
        <p:xfrm>
          <a:off x="456461" y="1245476"/>
          <a:ext cx="11399208" cy="530931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456461" y="861778"/>
            <a:ext cx="8376011" cy="261610"/>
          </a:xfrm>
          <a:prstGeom prst="rect">
            <a:avLst/>
          </a:prstGeom>
        </p:spPr>
        <p:txBody>
          <a:bodyPr wrap="none">
            <a:spAutoFit/>
          </a:bodyPr>
          <a:lstStyle/>
          <a:p>
            <a:r>
              <a:rPr lang="es-ES_tradnl" sz="1100" b="1" i="1" dirty="0" smtClean="0">
                <a:solidFill>
                  <a:schemeClr val="bg1">
                    <a:lumMod val="50000"/>
                  </a:schemeClr>
                </a:solidFill>
                <a:latin typeface="Century Gothic" panose="020B0502020202020204" pitchFamily="34" charset="0"/>
              </a:rPr>
              <a:t>¿Podrías </a:t>
            </a:r>
            <a:r>
              <a:rPr lang="es-ES_tradnl" sz="1100" b="1" i="1" dirty="0">
                <a:solidFill>
                  <a:schemeClr val="bg1">
                    <a:lumMod val="50000"/>
                  </a:schemeClr>
                </a:solidFill>
                <a:latin typeface="Century Gothic" panose="020B0502020202020204" pitchFamily="34" charset="0"/>
              </a:rPr>
              <a:t>señalar por qué motivo/s no </a:t>
            </a:r>
            <a:r>
              <a:rPr lang="es-ES_tradnl" sz="1100" b="1" i="1" dirty="0" smtClean="0">
                <a:solidFill>
                  <a:schemeClr val="bg1">
                    <a:lumMod val="50000"/>
                  </a:schemeClr>
                </a:solidFill>
                <a:latin typeface="Century Gothic" panose="020B0502020202020204" pitchFamily="34" charset="0"/>
              </a:rPr>
              <a:t>estás ahorrando </a:t>
            </a:r>
            <a:r>
              <a:rPr lang="es-ES_tradnl" sz="1100" b="1" i="1" dirty="0">
                <a:solidFill>
                  <a:schemeClr val="bg1">
                    <a:lumMod val="50000"/>
                  </a:schemeClr>
                </a:solidFill>
                <a:latin typeface="Century Gothic" panose="020B0502020202020204" pitchFamily="34" charset="0"/>
              </a:rPr>
              <a:t>para tu jubilación al margen de cotizar para la pensión pública? </a:t>
            </a:r>
            <a:endParaRPr lang="es-ES" sz="1100" b="1" i="1" dirty="0">
              <a:solidFill>
                <a:schemeClr val="bg1">
                  <a:lumMod val="50000"/>
                </a:schemeClr>
              </a:solidFill>
              <a:latin typeface="Century Gothic" panose="020B0502020202020204" pitchFamily="34" charset="0"/>
            </a:endParaRPr>
          </a:p>
        </p:txBody>
      </p:sp>
      <p:sp>
        <p:nvSpPr>
          <p:cNvPr id="8" name="24 CuadroTexto"/>
          <p:cNvSpPr txBox="1"/>
          <p:nvPr/>
        </p:nvSpPr>
        <p:spPr>
          <a:xfrm>
            <a:off x="1169006" y="45043"/>
            <a:ext cx="9129422"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Motivos por los que no se ahorra para la jubilación</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9" name="Rectángulo 8"/>
          <p:cNvSpPr/>
          <p:nvPr/>
        </p:nvSpPr>
        <p:spPr>
          <a:xfrm>
            <a:off x="4892262" y="6583283"/>
            <a:ext cx="3116559"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1.855 individuos que</a:t>
            </a:r>
            <a:r>
              <a:rPr lang="es-ES" sz="1000" b="1" dirty="0" smtClean="0">
                <a:solidFill>
                  <a:schemeClr val="bg1">
                    <a:lumMod val="50000"/>
                  </a:schemeClr>
                </a:solidFill>
                <a:latin typeface="Century Gothic" panose="020B0502020202020204" pitchFamily="34" charset="0"/>
                <a:ea typeface="Calibri" panose="020F0502020204030204" pitchFamily="34" charset="0"/>
              </a:rPr>
              <a:t> NO están ahorrando</a:t>
            </a:r>
            <a:endParaRPr lang="es-ES" sz="1000" b="1"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2150226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CuadroTexto"/>
          <p:cNvSpPr txBox="1"/>
          <p:nvPr/>
        </p:nvSpPr>
        <p:spPr>
          <a:xfrm>
            <a:off x="1729993" y="45043"/>
            <a:ext cx="6591869" cy="523220"/>
          </a:xfrm>
          <a:prstGeom prst="rect">
            <a:avLst/>
          </a:prstGeom>
          <a:noFill/>
        </p:spPr>
        <p:txBody>
          <a:bodyPr wrap="none" rtlCol="0">
            <a:spAutoFit/>
          </a:bodyPr>
          <a:lstStyle/>
          <a:p>
            <a:r>
              <a:rPr lang="es-ES_tradnl" sz="2800" b="1" dirty="0">
                <a:solidFill>
                  <a:schemeClr val="tx2">
                    <a:lumMod val="50000"/>
                  </a:schemeClr>
                </a:solidFill>
                <a:effectLst>
                  <a:outerShdw blurRad="38100" dist="38100" dir="2700000" algn="tl">
                    <a:srgbClr val="000000">
                      <a:alpha val="43137"/>
                    </a:srgbClr>
                  </a:outerShdw>
                </a:effectLst>
                <a:latin typeface="Century Gothic" pitchFamily="34" charset="0"/>
              </a:rPr>
              <a:t>Ficha </a:t>
            </a:r>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Técnica – Distribución muestral</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4</a:t>
            </a:fld>
            <a:endParaRPr lang="es-ES" b="1" dirty="0">
              <a:solidFill>
                <a:schemeClr val="bg1">
                  <a:lumMod val="50000"/>
                </a:schemeClr>
              </a:solidFill>
              <a:latin typeface="Century Gothic" panose="020B0502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805246482"/>
              </p:ext>
            </p:extLst>
          </p:nvPr>
        </p:nvGraphicFramePr>
        <p:xfrm>
          <a:off x="1307237" y="2947238"/>
          <a:ext cx="4050375" cy="3655695"/>
        </p:xfrm>
        <a:graphic>
          <a:graphicData uri="http://schemas.openxmlformats.org/drawingml/2006/table">
            <a:tbl>
              <a:tblPr/>
              <a:tblGrid>
                <a:gridCol w="2118543"/>
                <a:gridCol w="1155402"/>
                <a:gridCol w="776430"/>
              </a:tblGrid>
              <a:tr h="142875">
                <a:tc>
                  <a:txBody>
                    <a:bodyPr/>
                    <a:lstStyle/>
                    <a:p>
                      <a:pPr algn="l" fontAlgn="b"/>
                      <a:r>
                        <a:rPr lang="es-ES" sz="1200" b="1" i="0" u="none" strike="noStrike" dirty="0" smtClean="0">
                          <a:solidFill>
                            <a:schemeClr val="tx2"/>
                          </a:solidFill>
                          <a:effectLst/>
                          <a:latin typeface="Century Gothic" panose="020B0502020202020204" pitchFamily="34" charset="0"/>
                        </a:rPr>
                        <a:t>CC.AA</a:t>
                      </a:r>
                      <a:endParaRPr lang="es-ES" sz="1200" b="1" i="0" u="none" strike="noStrike" dirty="0">
                        <a:solidFill>
                          <a:schemeClr val="tx2"/>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ctr" fontAlgn="b"/>
                      <a:r>
                        <a:rPr lang="es-ES" sz="1200" b="1" i="0" u="none" strike="noStrike" dirty="0" smtClean="0">
                          <a:solidFill>
                            <a:schemeClr val="tx2"/>
                          </a:solidFill>
                          <a:effectLst/>
                          <a:latin typeface="Century Gothic" panose="020B0502020202020204" pitchFamily="34" charset="0"/>
                        </a:rPr>
                        <a:t>Entrevistas</a:t>
                      </a:r>
                      <a:endParaRPr lang="es-ES" sz="1200" b="1" i="0" u="none" strike="noStrike" dirty="0">
                        <a:solidFill>
                          <a:schemeClr val="tx2"/>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ctr" fontAlgn="b"/>
                      <a:r>
                        <a:rPr lang="es-ES" sz="1200" b="1" i="0" u="none" strike="noStrike" dirty="0" smtClean="0">
                          <a:solidFill>
                            <a:schemeClr val="tx2"/>
                          </a:solidFill>
                          <a:effectLst/>
                          <a:latin typeface="Century Gothic" panose="020B0502020202020204" pitchFamily="34" charset="0"/>
                        </a:rPr>
                        <a:t>%</a:t>
                      </a:r>
                      <a:endParaRPr lang="es-ES" sz="1200" b="1" i="0" u="none" strike="noStrike" dirty="0">
                        <a:solidFill>
                          <a:schemeClr val="tx2"/>
                        </a:solidFill>
                        <a:effectLst/>
                        <a:latin typeface="Century Gothic" panose="020B0502020202020204" pitchFamily="34" charset="0"/>
                      </a:endParaRPr>
                    </a:p>
                  </a:txBody>
                  <a:tcPr marL="9525" marR="9525" marT="9525" marB="0" anchor="b">
                    <a:lnL>
                      <a:noFill/>
                    </a:lnL>
                    <a:lnR>
                      <a:noFill/>
                    </a:lnR>
                    <a:lnT>
                      <a:noFill/>
                    </a:lnT>
                    <a:lnB>
                      <a:noFill/>
                    </a:lnB>
                  </a:tcPr>
                </a:tc>
              </a:tr>
              <a:tr h="142875">
                <a:tc>
                  <a:txBody>
                    <a:bodyPr/>
                    <a:lstStyle/>
                    <a:p>
                      <a:pPr algn="l" fontAlgn="b"/>
                      <a:r>
                        <a:rPr lang="es-ES" sz="1200" b="0" i="0" u="none" strike="noStrike" dirty="0">
                          <a:solidFill>
                            <a:schemeClr val="tx2"/>
                          </a:solidFill>
                          <a:effectLst/>
                          <a:latin typeface="Century Gothic" panose="020B0502020202020204" pitchFamily="34" charset="0"/>
                        </a:rPr>
                        <a:t>Andalucía</a:t>
                      </a:r>
                    </a:p>
                  </a:txBody>
                  <a:tcPr marL="9525" marR="9525" marT="9525" marB="0" anchor="b">
                    <a:lnL>
                      <a:noFill/>
                    </a:lnL>
                    <a:lnR>
                      <a:noFill/>
                    </a:lnR>
                    <a:lnT>
                      <a:noFill/>
                    </a:lnT>
                    <a:lnB>
                      <a:noFill/>
                    </a:lnB>
                  </a:tcPr>
                </a:tc>
                <a:tc>
                  <a:txBody>
                    <a:bodyPr/>
                    <a:lstStyle/>
                    <a:p>
                      <a:pPr algn="ctr" fontAlgn="b"/>
                      <a:r>
                        <a:rPr lang="es-ES" sz="1200" b="0" i="0" u="none" strike="noStrike" dirty="0">
                          <a:solidFill>
                            <a:schemeClr val="tx2"/>
                          </a:solidFill>
                          <a:effectLst/>
                          <a:latin typeface="Century Gothic" panose="020B0502020202020204" pitchFamily="34" charset="0"/>
                        </a:rPr>
                        <a:t>283</a:t>
                      </a:r>
                    </a:p>
                  </a:txBody>
                  <a:tcPr marL="9525" marR="9525" marT="9525" marB="0" anchor="b">
                    <a:lnL>
                      <a:noFill/>
                    </a:lnL>
                    <a:lnR>
                      <a:noFill/>
                    </a:lnR>
                    <a:lnT>
                      <a:noFill/>
                    </a:lnT>
                    <a:lnB>
                      <a:noFill/>
                    </a:lnB>
                  </a:tcPr>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10,5%</a:t>
                      </a:r>
                    </a:p>
                  </a:txBody>
                  <a:tcPr marL="9525" marR="9525" marT="9525" marB="0" anchor="b">
                    <a:lnL>
                      <a:noFill/>
                    </a:lnL>
                    <a:lnR>
                      <a:noFill/>
                    </a:lnR>
                    <a:lnT>
                      <a:noFill/>
                    </a:lnT>
                    <a:lnB>
                      <a:noFill/>
                    </a:lnB>
                  </a:tcPr>
                </a:tc>
              </a:tr>
              <a:tr h="142875">
                <a:tc>
                  <a:txBody>
                    <a:bodyPr/>
                    <a:lstStyle/>
                    <a:p>
                      <a:pPr algn="l" fontAlgn="b"/>
                      <a:r>
                        <a:rPr lang="es-ES" sz="1200" b="0" i="0" u="none" strike="noStrike" dirty="0">
                          <a:solidFill>
                            <a:schemeClr val="tx2"/>
                          </a:solidFill>
                          <a:effectLst/>
                          <a:latin typeface="Century Gothic" panose="020B0502020202020204" pitchFamily="34" charset="0"/>
                        </a:rPr>
                        <a:t>Aragón</a:t>
                      </a:r>
                    </a:p>
                  </a:txBody>
                  <a:tcPr marL="9525" marR="9525" marT="9525" marB="0" anchor="b">
                    <a:lnL>
                      <a:noFill/>
                    </a:lnL>
                    <a:lnR>
                      <a:noFill/>
                    </a:lnR>
                    <a:lnT>
                      <a:noFill/>
                    </a:lnT>
                    <a:lnB>
                      <a:noFill/>
                    </a:lnB>
                  </a:tcPr>
                </a:tc>
                <a:tc>
                  <a:txBody>
                    <a:bodyPr/>
                    <a:lstStyle/>
                    <a:p>
                      <a:pPr algn="ctr" fontAlgn="b"/>
                      <a:r>
                        <a:rPr lang="es-ES" sz="1200" b="0" i="0" u="none" strike="noStrike" dirty="0">
                          <a:solidFill>
                            <a:schemeClr val="tx2"/>
                          </a:solidFill>
                          <a:effectLst/>
                          <a:latin typeface="Century Gothic" panose="020B0502020202020204" pitchFamily="34" charset="0"/>
                        </a:rPr>
                        <a:t>128</a:t>
                      </a:r>
                    </a:p>
                  </a:txBody>
                  <a:tcPr marL="9525" marR="9525" marT="9525" marB="0" anchor="b">
                    <a:lnL>
                      <a:noFill/>
                    </a:lnL>
                    <a:lnR>
                      <a:noFill/>
                    </a:lnR>
                    <a:lnT>
                      <a:noFill/>
                    </a:lnT>
                    <a:lnB>
                      <a:noFill/>
                    </a:lnB>
                  </a:tcPr>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4,7%</a:t>
                      </a:r>
                    </a:p>
                  </a:txBody>
                  <a:tcPr marL="9525" marR="9525" marT="9525" marB="0" anchor="b">
                    <a:lnL>
                      <a:noFill/>
                    </a:lnL>
                    <a:lnR>
                      <a:noFill/>
                    </a:lnR>
                    <a:lnT>
                      <a:noFill/>
                    </a:lnT>
                    <a:lnB>
                      <a:noFill/>
                    </a:lnB>
                  </a:tcPr>
                </a:tc>
              </a:tr>
              <a:tr h="142875">
                <a:tc>
                  <a:txBody>
                    <a:bodyPr/>
                    <a:lstStyle/>
                    <a:p>
                      <a:pPr algn="l" fontAlgn="b"/>
                      <a:r>
                        <a:rPr lang="es-ES" sz="1200" b="0" i="0" u="none" strike="noStrike" dirty="0">
                          <a:solidFill>
                            <a:schemeClr val="tx2"/>
                          </a:solidFill>
                          <a:effectLst/>
                          <a:latin typeface="Century Gothic" panose="020B0502020202020204" pitchFamily="34" charset="0"/>
                        </a:rPr>
                        <a:t>Principado de Asturias</a:t>
                      </a:r>
                    </a:p>
                  </a:txBody>
                  <a:tcPr marL="9525" marR="9525" marT="9525" marB="0" anchor="b">
                    <a:lnL>
                      <a:noFill/>
                    </a:lnL>
                    <a:lnR>
                      <a:noFill/>
                    </a:lnR>
                    <a:lnT>
                      <a:noFill/>
                    </a:lnT>
                    <a:lnB>
                      <a:noFill/>
                    </a:lnB>
                  </a:tcPr>
                </a:tc>
                <a:tc>
                  <a:txBody>
                    <a:bodyPr/>
                    <a:lstStyle/>
                    <a:p>
                      <a:pPr algn="ctr" fontAlgn="b"/>
                      <a:r>
                        <a:rPr lang="es-ES" sz="1200" b="0" i="0" u="none" strike="noStrike" dirty="0">
                          <a:solidFill>
                            <a:schemeClr val="tx2"/>
                          </a:solidFill>
                          <a:effectLst/>
                          <a:latin typeface="Century Gothic" panose="020B0502020202020204" pitchFamily="34" charset="0"/>
                        </a:rPr>
                        <a:t>122</a:t>
                      </a:r>
                    </a:p>
                  </a:txBody>
                  <a:tcPr marL="9525" marR="9525" marT="9525" marB="0" anchor="b">
                    <a:lnL>
                      <a:noFill/>
                    </a:lnL>
                    <a:lnR>
                      <a:noFill/>
                    </a:lnR>
                    <a:lnT>
                      <a:noFill/>
                    </a:lnT>
                    <a:lnB>
                      <a:noFill/>
                    </a:lnB>
                  </a:tcPr>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4,5%</a:t>
                      </a:r>
                    </a:p>
                  </a:txBody>
                  <a:tcPr marL="9525" marR="9525" marT="9525" marB="0" anchor="b">
                    <a:lnL>
                      <a:noFill/>
                    </a:lnL>
                    <a:lnR>
                      <a:noFill/>
                    </a:lnR>
                    <a:lnT>
                      <a:noFill/>
                    </a:lnT>
                    <a:lnB>
                      <a:noFill/>
                    </a:lnB>
                  </a:tcPr>
                </a:tc>
              </a:tr>
              <a:tr h="142875">
                <a:tc>
                  <a:txBody>
                    <a:bodyPr/>
                    <a:lstStyle/>
                    <a:p>
                      <a:pPr algn="l" fontAlgn="b"/>
                      <a:r>
                        <a:rPr lang="es-ES" sz="1200" b="0" i="0" u="none" strike="noStrike" dirty="0">
                          <a:solidFill>
                            <a:schemeClr val="tx2"/>
                          </a:solidFill>
                          <a:effectLst/>
                          <a:latin typeface="Century Gothic" panose="020B0502020202020204" pitchFamily="34" charset="0"/>
                        </a:rPr>
                        <a:t>Illes Balears</a:t>
                      </a:r>
                    </a:p>
                  </a:txBody>
                  <a:tcPr marL="9525" marR="9525" marT="9525" marB="0" anchor="b">
                    <a:lnL>
                      <a:noFill/>
                    </a:lnL>
                    <a:lnR>
                      <a:noFill/>
                    </a:lnR>
                    <a:lnT>
                      <a:noFill/>
                    </a:lnT>
                    <a:lnB>
                      <a:noFill/>
                    </a:lnB>
                  </a:tcPr>
                </a:tc>
                <a:tc>
                  <a:txBody>
                    <a:bodyPr/>
                    <a:lstStyle/>
                    <a:p>
                      <a:pPr algn="ctr" fontAlgn="b"/>
                      <a:r>
                        <a:rPr lang="es-ES" sz="1200" b="0" i="0" u="none" strike="noStrike" dirty="0">
                          <a:solidFill>
                            <a:schemeClr val="tx2"/>
                          </a:solidFill>
                          <a:effectLst/>
                          <a:latin typeface="Century Gothic" panose="020B0502020202020204" pitchFamily="34" charset="0"/>
                        </a:rPr>
                        <a:t>125</a:t>
                      </a:r>
                    </a:p>
                  </a:txBody>
                  <a:tcPr marL="9525" marR="9525" marT="9525" marB="0" anchor="b">
                    <a:lnL>
                      <a:noFill/>
                    </a:lnL>
                    <a:lnR>
                      <a:noFill/>
                    </a:lnR>
                    <a:lnT>
                      <a:noFill/>
                    </a:lnT>
                    <a:lnB>
                      <a:noFill/>
                    </a:lnB>
                  </a:tcPr>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4,6%</a:t>
                      </a:r>
                    </a:p>
                  </a:txBody>
                  <a:tcPr marL="9525" marR="9525" marT="9525" marB="0" anchor="b">
                    <a:lnL>
                      <a:noFill/>
                    </a:lnL>
                    <a:lnR>
                      <a:noFill/>
                    </a:lnR>
                    <a:lnT>
                      <a:noFill/>
                    </a:lnT>
                    <a:lnB>
                      <a:noFill/>
                    </a:lnB>
                  </a:tcPr>
                </a:tc>
              </a:tr>
              <a:tr h="142875">
                <a:tc>
                  <a:txBody>
                    <a:bodyPr/>
                    <a:lstStyle/>
                    <a:p>
                      <a:pPr algn="l" fontAlgn="b"/>
                      <a:r>
                        <a:rPr lang="es-ES" sz="1200" b="0" i="0" u="none" strike="noStrike" dirty="0">
                          <a:solidFill>
                            <a:schemeClr val="tx2"/>
                          </a:solidFill>
                          <a:effectLst/>
                          <a:latin typeface="Century Gothic" panose="020B0502020202020204" pitchFamily="34" charset="0"/>
                        </a:rPr>
                        <a:t>Canarias</a:t>
                      </a:r>
                    </a:p>
                  </a:txBody>
                  <a:tcPr marL="9525" marR="9525" marT="9525" marB="0" anchor="b">
                    <a:lnL>
                      <a:noFill/>
                    </a:lnL>
                    <a:lnR>
                      <a:noFill/>
                    </a:lnR>
                    <a:lnT>
                      <a:noFill/>
                    </a:lnT>
                    <a:lnB>
                      <a:noFill/>
                    </a:lnB>
                  </a:tcPr>
                </a:tc>
                <a:tc>
                  <a:txBody>
                    <a:bodyPr/>
                    <a:lstStyle/>
                    <a:p>
                      <a:pPr algn="ctr" fontAlgn="b"/>
                      <a:r>
                        <a:rPr lang="es-ES" sz="1200" b="0" i="0" u="none" strike="noStrike" dirty="0">
                          <a:solidFill>
                            <a:schemeClr val="tx2"/>
                          </a:solidFill>
                          <a:effectLst/>
                          <a:latin typeface="Century Gothic" panose="020B0502020202020204" pitchFamily="34" charset="0"/>
                        </a:rPr>
                        <a:t>149</a:t>
                      </a:r>
                    </a:p>
                  </a:txBody>
                  <a:tcPr marL="9525" marR="9525" marT="9525" marB="0" anchor="b">
                    <a:lnL>
                      <a:noFill/>
                    </a:lnL>
                    <a:lnR>
                      <a:noFill/>
                    </a:lnR>
                    <a:lnT>
                      <a:noFill/>
                    </a:lnT>
                    <a:lnB>
                      <a:noFill/>
                    </a:lnB>
                  </a:tcPr>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5,5%</a:t>
                      </a:r>
                    </a:p>
                  </a:txBody>
                  <a:tcPr marL="9525" marR="9525" marT="9525" marB="0" anchor="b">
                    <a:lnL>
                      <a:noFill/>
                    </a:lnL>
                    <a:lnR>
                      <a:noFill/>
                    </a:lnR>
                    <a:lnT>
                      <a:noFill/>
                    </a:lnT>
                    <a:lnB>
                      <a:noFill/>
                    </a:lnB>
                  </a:tcPr>
                </a:tc>
              </a:tr>
              <a:tr h="142875">
                <a:tc>
                  <a:txBody>
                    <a:bodyPr/>
                    <a:lstStyle/>
                    <a:p>
                      <a:pPr algn="l" fontAlgn="b"/>
                      <a:r>
                        <a:rPr lang="es-ES" sz="1200" b="0" i="0" u="none" strike="noStrike" dirty="0">
                          <a:solidFill>
                            <a:schemeClr val="tx2"/>
                          </a:solidFill>
                          <a:effectLst/>
                          <a:latin typeface="Century Gothic" panose="020B0502020202020204" pitchFamily="34" charset="0"/>
                        </a:rPr>
                        <a:t>Cantabria</a:t>
                      </a:r>
                    </a:p>
                  </a:txBody>
                  <a:tcPr marL="9525" marR="9525" marT="9525" marB="0" anchor="b">
                    <a:lnL>
                      <a:noFill/>
                    </a:lnL>
                    <a:lnR>
                      <a:noFill/>
                    </a:lnR>
                    <a:lnT>
                      <a:noFill/>
                    </a:lnT>
                    <a:lnB>
                      <a:noFill/>
                    </a:lnB>
                  </a:tcPr>
                </a:tc>
                <a:tc>
                  <a:txBody>
                    <a:bodyPr/>
                    <a:lstStyle/>
                    <a:p>
                      <a:pPr algn="ctr" fontAlgn="b"/>
                      <a:r>
                        <a:rPr lang="es-ES" sz="1200" b="0" i="0" u="none" strike="noStrike" dirty="0">
                          <a:solidFill>
                            <a:schemeClr val="tx2"/>
                          </a:solidFill>
                          <a:effectLst/>
                          <a:latin typeface="Century Gothic" panose="020B0502020202020204" pitchFamily="34" charset="0"/>
                        </a:rPr>
                        <a:t>113</a:t>
                      </a:r>
                    </a:p>
                  </a:txBody>
                  <a:tcPr marL="9525" marR="9525" marT="9525" marB="0" anchor="b">
                    <a:lnL>
                      <a:noFill/>
                    </a:lnL>
                    <a:lnR>
                      <a:noFill/>
                    </a:lnR>
                    <a:lnT>
                      <a:noFill/>
                    </a:lnT>
                    <a:lnB>
                      <a:noFill/>
                    </a:lnB>
                  </a:tcPr>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4,2%</a:t>
                      </a:r>
                    </a:p>
                  </a:txBody>
                  <a:tcPr marL="9525" marR="9525" marT="9525" marB="0" anchor="b">
                    <a:lnL>
                      <a:noFill/>
                    </a:lnL>
                    <a:lnR>
                      <a:noFill/>
                    </a:lnR>
                    <a:lnT>
                      <a:noFill/>
                    </a:lnT>
                    <a:lnB>
                      <a:noFill/>
                    </a:lnB>
                  </a:tcPr>
                </a:tc>
              </a:tr>
              <a:tr h="142875">
                <a:tc>
                  <a:txBody>
                    <a:bodyPr/>
                    <a:lstStyle/>
                    <a:p>
                      <a:pPr algn="l" fontAlgn="b"/>
                      <a:r>
                        <a:rPr lang="es-ES" sz="1200" b="0" i="0" u="none" strike="noStrike" dirty="0">
                          <a:solidFill>
                            <a:schemeClr val="tx2"/>
                          </a:solidFill>
                          <a:effectLst/>
                          <a:latin typeface="Century Gothic" panose="020B0502020202020204" pitchFamily="34" charset="0"/>
                        </a:rPr>
                        <a:t>Castilla y León</a:t>
                      </a:r>
                    </a:p>
                  </a:txBody>
                  <a:tcPr marL="9525" marR="9525" marT="9525" marB="0" anchor="b">
                    <a:lnL>
                      <a:noFill/>
                    </a:lnL>
                    <a:lnR>
                      <a:noFill/>
                    </a:lnR>
                    <a:lnT>
                      <a:noFill/>
                    </a:lnT>
                    <a:lnB>
                      <a:noFill/>
                    </a:lnB>
                  </a:tcPr>
                </a:tc>
                <a:tc>
                  <a:txBody>
                    <a:bodyPr/>
                    <a:lstStyle/>
                    <a:p>
                      <a:pPr algn="ctr" fontAlgn="b"/>
                      <a:r>
                        <a:rPr lang="es-ES" sz="1200" b="0" i="0" u="none" strike="noStrike" dirty="0">
                          <a:solidFill>
                            <a:schemeClr val="tx2"/>
                          </a:solidFill>
                          <a:effectLst/>
                          <a:latin typeface="Century Gothic" panose="020B0502020202020204" pitchFamily="34" charset="0"/>
                        </a:rPr>
                        <a:t>151</a:t>
                      </a:r>
                    </a:p>
                  </a:txBody>
                  <a:tcPr marL="9525" marR="9525" marT="9525" marB="0" anchor="b">
                    <a:lnL>
                      <a:noFill/>
                    </a:lnL>
                    <a:lnR>
                      <a:noFill/>
                    </a:lnR>
                    <a:lnT>
                      <a:noFill/>
                    </a:lnT>
                    <a:lnB>
                      <a:noFill/>
                    </a:lnB>
                  </a:tcPr>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5,6%</a:t>
                      </a:r>
                    </a:p>
                  </a:txBody>
                  <a:tcPr marL="9525" marR="9525" marT="9525" marB="0" anchor="b">
                    <a:lnL>
                      <a:noFill/>
                    </a:lnL>
                    <a:lnR>
                      <a:noFill/>
                    </a:lnR>
                    <a:lnT>
                      <a:noFill/>
                    </a:lnT>
                    <a:lnB>
                      <a:noFill/>
                    </a:lnB>
                  </a:tcPr>
                </a:tc>
              </a:tr>
              <a:tr h="142875">
                <a:tc>
                  <a:txBody>
                    <a:bodyPr/>
                    <a:lstStyle/>
                    <a:p>
                      <a:pPr algn="l" fontAlgn="b"/>
                      <a:r>
                        <a:rPr lang="es-ES" sz="1200" b="0" i="0" u="none" strike="noStrike" dirty="0">
                          <a:solidFill>
                            <a:schemeClr val="tx2"/>
                          </a:solidFill>
                          <a:effectLst/>
                          <a:latin typeface="Century Gothic" panose="020B0502020202020204" pitchFamily="34" charset="0"/>
                        </a:rPr>
                        <a:t>Castilla-La Mancha</a:t>
                      </a:r>
                    </a:p>
                  </a:txBody>
                  <a:tcPr marL="9525" marR="9525" marT="9525" marB="0" anchor="b">
                    <a:lnL>
                      <a:noFill/>
                    </a:lnL>
                    <a:lnR>
                      <a:noFill/>
                    </a:lnR>
                    <a:lnT>
                      <a:noFill/>
                    </a:lnT>
                    <a:lnB>
                      <a:noFill/>
                    </a:lnB>
                  </a:tcPr>
                </a:tc>
                <a:tc>
                  <a:txBody>
                    <a:bodyPr/>
                    <a:lstStyle/>
                    <a:p>
                      <a:pPr algn="ctr" fontAlgn="b"/>
                      <a:r>
                        <a:rPr lang="es-ES" sz="1200" b="0" i="0" u="none" strike="noStrike" dirty="0">
                          <a:solidFill>
                            <a:schemeClr val="tx2"/>
                          </a:solidFill>
                          <a:effectLst/>
                          <a:latin typeface="Century Gothic" panose="020B0502020202020204" pitchFamily="34" charset="0"/>
                        </a:rPr>
                        <a:t>144</a:t>
                      </a:r>
                    </a:p>
                  </a:txBody>
                  <a:tcPr marL="9525" marR="9525" marT="9525" marB="0" anchor="b">
                    <a:lnL>
                      <a:noFill/>
                    </a:lnL>
                    <a:lnR>
                      <a:noFill/>
                    </a:lnR>
                    <a:lnT>
                      <a:noFill/>
                    </a:lnT>
                    <a:lnB>
                      <a:noFill/>
                    </a:lnB>
                  </a:tcPr>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5,3%</a:t>
                      </a:r>
                    </a:p>
                  </a:txBody>
                  <a:tcPr marL="9525" marR="9525" marT="9525" marB="0" anchor="b">
                    <a:lnL>
                      <a:noFill/>
                    </a:lnL>
                    <a:lnR>
                      <a:noFill/>
                    </a:lnR>
                    <a:lnT>
                      <a:noFill/>
                    </a:lnT>
                    <a:lnB>
                      <a:noFill/>
                    </a:lnB>
                  </a:tcPr>
                </a:tc>
              </a:tr>
              <a:tr h="142875">
                <a:tc>
                  <a:txBody>
                    <a:bodyPr/>
                    <a:lstStyle/>
                    <a:p>
                      <a:pPr algn="l" fontAlgn="b"/>
                      <a:r>
                        <a:rPr lang="es-ES" sz="1200" b="0" i="0" u="none" strike="noStrike" dirty="0">
                          <a:solidFill>
                            <a:schemeClr val="tx2"/>
                          </a:solidFill>
                          <a:effectLst/>
                          <a:latin typeface="Century Gothic" panose="020B0502020202020204" pitchFamily="34" charset="0"/>
                        </a:rPr>
                        <a:t>Catalunya</a:t>
                      </a:r>
                    </a:p>
                  </a:txBody>
                  <a:tcPr marL="9525" marR="9525" marT="9525" marB="0" anchor="b">
                    <a:lnL>
                      <a:noFill/>
                    </a:lnL>
                    <a:lnR>
                      <a:noFill/>
                    </a:lnR>
                    <a:lnT>
                      <a:noFill/>
                    </a:lnT>
                    <a:lnB>
                      <a:noFill/>
                    </a:lnB>
                  </a:tcPr>
                </a:tc>
                <a:tc>
                  <a:txBody>
                    <a:bodyPr/>
                    <a:lstStyle/>
                    <a:p>
                      <a:pPr algn="ctr" fontAlgn="b"/>
                      <a:r>
                        <a:rPr lang="es-ES" sz="1200" b="0" i="0" u="none" strike="noStrike" dirty="0">
                          <a:solidFill>
                            <a:schemeClr val="tx2"/>
                          </a:solidFill>
                          <a:effectLst/>
                          <a:latin typeface="Century Gothic" panose="020B0502020202020204" pitchFamily="34" charset="0"/>
                        </a:rPr>
                        <a:t>259</a:t>
                      </a:r>
                    </a:p>
                  </a:txBody>
                  <a:tcPr marL="9525" marR="9525" marT="9525" marB="0" anchor="b">
                    <a:lnL>
                      <a:noFill/>
                    </a:lnL>
                    <a:lnR>
                      <a:noFill/>
                    </a:lnR>
                    <a:lnT>
                      <a:noFill/>
                    </a:lnT>
                    <a:lnB>
                      <a:noFill/>
                    </a:lnB>
                  </a:tcPr>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9,6%</a:t>
                      </a:r>
                    </a:p>
                  </a:txBody>
                  <a:tcPr marL="9525" marR="9525" marT="9525" marB="0" anchor="b">
                    <a:lnL>
                      <a:noFill/>
                    </a:lnL>
                    <a:lnR>
                      <a:noFill/>
                    </a:lnR>
                    <a:lnT>
                      <a:noFill/>
                    </a:lnT>
                    <a:lnB>
                      <a:noFill/>
                    </a:lnB>
                  </a:tcPr>
                </a:tc>
              </a:tr>
              <a:tr h="142875">
                <a:tc>
                  <a:txBody>
                    <a:bodyPr/>
                    <a:lstStyle/>
                    <a:p>
                      <a:pPr algn="l" fontAlgn="b"/>
                      <a:r>
                        <a:rPr lang="es-ES" sz="1200" b="0" i="0" u="none" strike="noStrike" dirty="0">
                          <a:solidFill>
                            <a:schemeClr val="tx2"/>
                          </a:solidFill>
                          <a:effectLst/>
                          <a:latin typeface="Century Gothic" panose="020B0502020202020204" pitchFamily="34" charset="0"/>
                        </a:rPr>
                        <a:t>Comunitat Valenciana</a:t>
                      </a:r>
                    </a:p>
                  </a:txBody>
                  <a:tcPr marL="9525" marR="9525" marT="9525" marB="0" anchor="b">
                    <a:lnL>
                      <a:noFill/>
                    </a:lnL>
                    <a:lnR>
                      <a:noFill/>
                    </a:lnR>
                    <a:lnT>
                      <a:noFill/>
                    </a:lnT>
                    <a:lnB>
                      <a:noFill/>
                    </a:lnB>
                  </a:tcPr>
                </a:tc>
                <a:tc>
                  <a:txBody>
                    <a:bodyPr/>
                    <a:lstStyle/>
                    <a:p>
                      <a:pPr algn="ctr" fontAlgn="b"/>
                      <a:r>
                        <a:rPr lang="es-ES" sz="1200" b="0" i="0" u="none" strike="noStrike" dirty="0">
                          <a:solidFill>
                            <a:schemeClr val="tx2"/>
                          </a:solidFill>
                          <a:effectLst/>
                          <a:latin typeface="Century Gothic" panose="020B0502020202020204" pitchFamily="34" charset="0"/>
                        </a:rPr>
                        <a:t>210</a:t>
                      </a:r>
                    </a:p>
                  </a:txBody>
                  <a:tcPr marL="9525" marR="9525" marT="9525" marB="0" anchor="b">
                    <a:lnL>
                      <a:noFill/>
                    </a:lnL>
                    <a:lnR>
                      <a:noFill/>
                    </a:lnR>
                    <a:lnT>
                      <a:noFill/>
                    </a:lnT>
                    <a:lnB>
                      <a:noFill/>
                    </a:lnB>
                  </a:tcPr>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7,8%</a:t>
                      </a:r>
                    </a:p>
                  </a:txBody>
                  <a:tcPr marL="9525" marR="9525" marT="9525" marB="0" anchor="b">
                    <a:lnL>
                      <a:noFill/>
                    </a:lnL>
                    <a:lnR>
                      <a:noFill/>
                    </a:lnR>
                    <a:lnT>
                      <a:noFill/>
                    </a:lnT>
                    <a:lnB>
                      <a:noFill/>
                    </a:lnB>
                  </a:tcPr>
                </a:tc>
              </a:tr>
              <a:tr h="142875">
                <a:tc>
                  <a:txBody>
                    <a:bodyPr/>
                    <a:lstStyle/>
                    <a:p>
                      <a:pPr algn="l" fontAlgn="b"/>
                      <a:r>
                        <a:rPr lang="es-ES" sz="1200" b="0" i="0" u="none" strike="noStrike" dirty="0">
                          <a:solidFill>
                            <a:schemeClr val="tx2"/>
                          </a:solidFill>
                          <a:effectLst/>
                          <a:latin typeface="Century Gothic" panose="020B0502020202020204" pitchFamily="34" charset="0"/>
                        </a:rPr>
                        <a:t>Extremadura</a:t>
                      </a:r>
                    </a:p>
                  </a:txBody>
                  <a:tcPr marL="9525" marR="9525" marT="9525" marB="0" anchor="b">
                    <a:lnL>
                      <a:noFill/>
                    </a:lnL>
                    <a:lnR>
                      <a:noFill/>
                    </a:lnR>
                    <a:lnT>
                      <a:noFill/>
                    </a:lnT>
                    <a:lnB>
                      <a:noFill/>
                    </a:lnB>
                  </a:tcPr>
                </a:tc>
                <a:tc>
                  <a:txBody>
                    <a:bodyPr/>
                    <a:lstStyle/>
                    <a:p>
                      <a:pPr algn="ctr" fontAlgn="b"/>
                      <a:r>
                        <a:rPr lang="es-ES" sz="1200" b="0" i="0" u="none" strike="noStrike" dirty="0">
                          <a:solidFill>
                            <a:schemeClr val="tx2"/>
                          </a:solidFill>
                          <a:effectLst/>
                          <a:latin typeface="Century Gothic" panose="020B0502020202020204" pitchFamily="34" charset="0"/>
                        </a:rPr>
                        <a:t>123</a:t>
                      </a:r>
                    </a:p>
                  </a:txBody>
                  <a:tcPr marL="9525" marR="9525" marT="9525" marB="0" anchor="b">
                    <a:lnL>
                      <a:noFill/>
                    </a:lnL>
                    <a:lnR>
                      <a:noFill/>
                    </a:lnR>
                    <a:lnT>
                      <a:noFill/>
                    </a:lnT>
                    <a:lnB>
                      <a:noFill/>
                    </a:lnB>
                  </a:tcPr>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4,6%</a:t>
                      </a:r>
                    </a:p>
                  </a:txBody>
                  <a:tcPr marL="9525" marR="9525" marT="9525" marB="0" anchor="b">
                    <a:lnL>
                      <a:noFill/>
                    </a:lnL>
                    <a:lnR>
                      <a:noFill/>
                    </a:lnR>
                    <a:lnT>
                      <a:noFill/>
                    </a:lnT>
                    <a:lnB>
                      <a:noFill/>
                    </a:lnB>
                  </a:tcPr>
                </a:tc>
              </a:tr>
              <a:tr h="142875">
                <a:tc>
                  <a:txBody>
                    <a:bodyPr/>
                    <a:lstStyle/>
                    <a:p>
                      <a:pPr algn="l" fontAlgn="b"/>
                      <a:r>
                        <a:rPr lang="es-ES" sz="1200" b="0" i="0" u="none" strike="noStrike" dirty="0">
                          <a:solidFill>
                            <a:schemeClr val="tx2"/>
                          </a:solidFill>
                          <a:effectLst/>
                          <a:latin typeface="Century Gothic" panose="020B0502020202020204" pitchFamily="34" charset="0"/>
                        </a:rPr>
                        <a:t>Galicia</a:t>
                      </a:r>
                    </a:p>
                  </a:txBody>
                  <a:tcPr marL="9525" marR="9525" marT="9525" marB="0" anchor="b">
                    <a:lnL>
                      <a:noFill/>
                    </a:lnL>
                    <a:lnR>
                      <a:noFill/>
                    </a:lnR>
                    <a:lnT>
                      <a:noFill/>
                    </a:lnT>
                    <a:lnB>
                      <a:noFill/>
                    </a:lnB>
                  </a:tcPr>
                </a:tc>
                <a:tc>
                  <a:txBody>
                    <a:bodyPr/>
                    <a:lstStyle/>
                    <a:p>
                      <a:pPr algn="ctr" fontAlgn="b"/>
                      <a:r>
                        <a:rPr lang="es-ES" sz="1200" b="0" i="0" u="none" strike="noStrike" dirty="0">
                          <a:solidFill>
                            <a:schemeClr val="tx2"/>
                          </a:solidFill>
                          <a:effectLst/>
                          <a:latin typeface="Century Gothic" panose="020B0502020202020204" pitchFamily="34" charset="0"/>
                        </a:rPr>
                        <a:t>156</a:t>
                      </a:r>
                    </a:p>
                  </a:txBody>
                  <a:tcPr marL="9525" marR="9525" marT="9525" marB="0" anchor="b">
                    <a:lnL>
                      <a:noFill/>
                    </a:lnL>
                    <a:lnR>
                      <a:noFill/>
                    </a:lnR>
                    <a:lnT>
                      <a:noFill/>
                    </a:lnT>
                    <a:lnB>
                      <a:noFill/>
                    </a:lnB>
                  </a:tcPr>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5,8%</a:t>
                      </a:r>
                    </a:p>
                  </a:txBody>
                  <a:tcPr marL="9525" marR="9525" marT="9525" marB="0" anchor="b">
                    <a:lnL>
                      <a:noFill/>
                    </a:lnL>
                    <a:lnR>
                      <a:noFill/>
                    </a:lnR>
                    <a:lnT>
                      <a:noFill/>
                    </a:lnT>
                    <a:lnB>
                      <a:noFill/>
                    </a:lnB>
                  </a:tcPr>
                </a:tc>
              </a:tr>
              <a:tr h="142875">
                <a:tc>
                  <a:txBody>
                    <a:bodyPr/>
                    <a:lstStyle/>
                    <a:p>
                      <a:pPr algn="l" fontAlgn="b"/>
                      <a:r>
                        <a:rPr lang="es-ES" sz="1200" b="0" i="0" u="none" strike="noStrike" dirty="0">
                          <a:solidFill>
                            <a:schemeClr val="tx2"/>
                          </a:solidFill>
                          <a:effectLst/>
                          <a:latin typeface="Century Gothic" panose="020B0502020202020204" pitchFamily="34" charset="0"/>
                        </a:rPr>
                        <a:t>Madrid</a:t>
                      </a:r>
                    </a:p>
                  </a:txBody>
                  <a:tcPr marL="9525" marR="9525" marT="9525" marB="0" anchor="b">
                    <a:lnL>
                      <a:noFill/>
                    </a:lnL>
                    <a:lnR>
                      <a:noFill/>
                    </a:lnR>
                    <a:lnT>
                      <a:noFill/>
                    </a:lnT>
                    <a:lnB>
                      <a:noFill/>
                    </a:lnB>
                  </a:tcPr>
                </a:tc>
                <a:tc>
                  <a:txBody>
                    <a:bodyPr/>
                    <a:lstStyle/>
                    <a:p>
                      <a:pPr algn="ctr" fontAlgn="b"/>
                      <a:r>
                        <a:rPr lang="es-ES" sz="1200" b="0" i="0" u="none" strike="noStrike" dirty="0">
                          <a:solidFill>
                            <a:schemeClr val="tx2"/>
                          </a:solidFill>
                          <a:effectLst/>
                          <a:latin typeface="Century Gothic" panose="020B0502020202020204" pitchFamily="34" charset="0"/>
                        </a:rPr>
                        <a:t>241</a:t>
                      </a:r>
                    </a:p>
                  </a:txBody>
                  <a:tcPr marL="9525" marR="9525" marT="9525" marB="0" anchor="b">
                    <a:lnL>
                      <a:noFill/>
                    </a:lnL>
                    <a:lnR>
                      <a:noFill/>
                    </a:lnR>
                    <a:lnT>
                      <a:noFill/>
                    </a:lnT>
                    <a:lnB>
                      <a:noFill/>
                    </a:lnB>
                  </a:tcPr>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8,9%</a:t>
                      </a:r>
                    </a:p>
                  </a:txBody>
                  <a:tcPr marL="9525" marR="9525" marT="9525" marB="0" anchor="b">
                    <a:lnL>
                      <a:noFill/>
                    </a:lnL>
                    <a:lnR>
                      <a:noFill/>
                    </a:lnR>
                    <a:lnT>
                      <a:noFill/>
                    </a:lnT>
                    <a:lnB>
                      <a:noFill/>
                    </a:lnB>
                  </a:tcPr>
                </a:tc>
              </a:tr>
              <a:tr h="142875">
                <a:tc>
                  <a:txBody>
                    <a:bodyPr/>
                    <a:lstStyle/>
                    <a:p>
                      <a:pPr algn="l" fontAlgn="b"/>
                      <a:r>
                        <a:rPr lang="es-ES" sz="1200" b="0" i="0" u="none" strike="noStrike" dirty="0">
                          <a:solidFill>
                            <a:schemeClr val="tx2"/>
                          </a:solidFill>
                          <a:effectLst/>
                          <a:latin typeface="Century Gothic" panose="020B0502020202020204" pitchFamily="34" charset="0"/>
                        </a:rPr>
                        <a:t>Murcia</a:t>
                      </a:r>
                    </a:p>
                  </a:txBody>
                  <a:tcPr marL="9525" marR="9525" marT="9525" marB="0" anchor="b">
                    <a:lnL>
                      <a:noFill/>
                    </a:lnL>
                    <a:lnR>
                      <a:noFill/>
                    </a:lnR>
                    <a:lnT>
                      <a:noFill/>
                    </a:lnT>
                    <a:lnB>
                      <a:noFill/>
                    </a:lnB>
                  </a:tcPr>
                </a:tc>
                <a:tc>
                  <a:txBody>
                    <a:bodyPr/>
                    <a:lstStyle/>
                    <a:p>
                      <a:pPr algn="ctr" fontAlgn="b"/>
                      <a:r>
                        <a:rPr lang="es-ES" sz="1200" b="0" i="0" u="none" strike="noStrike" dirty="0">
                          <a:solidFill>
                            <a:schemeClr val="tx2"/>
                          </a:solidFill>
                          <a:effectLst/>
                          <a:latin typeface="Century Gothic" panose="020B0502020202020204" pitchFamily="34" charset="0"/>
                        </a:rPr>
                        <a:t>131</a:t>
                      </a:r>
                    </a:p>
                  </a:txBody>
                  <a:tcPr marL="9525" marR="9525" marT="9525" marB="0" anchor="b">
                    <a:lnL>
                      <a:noFill/>
                    </a:lnL>
                    <a:lnR>
                      <a:noFill/>
                    </a:lnR>
                    <a:lnT>
                      <a:noFill/>
                    </a:lnT>
                    <a:lnB>
                      <a:noFill/>
                    </a:lnB>
                  </a:tcPr>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4,8%</a:t>
                      </a:r>
                    </a:p>
                  </a:txBody>
                  <a:tcPr marL="9525" marR="9525" marT="9525" marB="0" anchor="b">
                    <a:lnL>
                      <a:noFill/>
                    </a:lnL>
                    <a:lnR>
                      <a:noFill/>
                    </a:lnR>
                    <a:lnT>
                      <a:noFill/>
                    </a:lnT>
                    <a:lnB>
                      <a:noFill/>
                    </a:lnB>
                  </a:tcPr>
                </a:tc>
              </a:tr>
              <a:tr h="142875">
                <a:tc>
                  <a:txBody>
                    <a:bodyPr/>
                    <a:lstStyle/>
                    <a:p>
                      <a:pPr algn="l" fontAlgn="b"/>
                      <a:r>
                        <a:rPr lang="es-ES" sz="1200" b="0" i="0" u="none" strike="noStrike" dirty="0">
                          <a:solidFill>
                            <a:schemeClr val="tx2"/>
                          </a:solidFill>
                          <a:effectLst/>
                          <a:latin typeface="Century Gothic" panose="020B0502020202020204" pitchFamily="34" charset="0"/>
                        </a:rPr>
                        <a:t>Navarra</a:t>
                      </a:r>
                    </a:p>
                  </a:txBody>
                  <a:tcPr marL="9525" marR="9525" marT="9525" marB="0" anchor="b">
                    <a:lnL>
                      <a:noFill/>
                    </a:lnL>
                    <a:lnR>
                      <a:noFill/>
                    </a:lnR>
                    <a:lnT>
                      <a:noFill/>
                    </a:lnT>
                    <a:lnB>
                      <a:noFill/>
                    </a:lnB>
                  </a:tcPr>
                </a:tc>
                <a:tc>
                  <a:txBody>
                    <a:bodyPr/>
                    <a:lstStyle/>
                    <a:p>
                      <a:pPr algn="ctr" fontAlgn="b"/>
                      <a:r>
                        <a:rPr lang="es-ES" sz="1200" b="0" i="0" u="none" strike="noStrike" dirty="0">
                          <a:solidFill>
                            <a:schemeClr val="tx2"/>
                          </a:solidFill>
                          <a:effectLst/>
                          <a:latin typeface="Century Gothic" panose="020B0502020202020204" pitchFamily="34" charset="0"/>
                        </a:rPr>
                        <a:t>115</a:t>
                      </a:r>
                    </a:p>
                  </a:txBody>
                  <a:tcPr marL="9525" marR="9525" marT="9525" marB="0" anchor="b">
                    <a:lnL>
                      <a:noFill/>
                    </a:lnL>
                    <a:lnR>
                      <a:noFill/>
                    </a:lnR>
                    <a:lnT>
                      <a:noFill/>
                    </a:lnT>
                    <a:lnB>
                      <a:noFill/>
                    </a:lnB>
                  </a:tcPr>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4,3%</a:t>
                      </a:r>
                    </a:p>
                  </a:txBody>
                  <a:tcPr marL="9525" marR="9525" marT="9525" marB="0" anchor="b">
                    <a:lnL>
                      <a:noFill/>
                    </a:lnL>
                    <a:lnR>
                      <a:noFill/>
                    </a:lnR>
                    <a:lnT>
                      <a:noFill/>
                    </a:lnT>
                    <a:lnB>
                      <a:noFill/>
                    </a:lnB>
                  </a:tcPr>
                </a:tc>
              </a:tr>
              <a:tr h="142875">
                <a:tc>
                  <a:txBody>
                    <a:bodyPr/>
                    <a:lstStyle/>
                    <a:p>
                      <a:pPr algn="l" fontAlgn="b"/>
                      <a:r>
                        <a:rPr lang="es-ES" sz="1200" b="0" i="0" u="none" strike="noStrike" dirty="0">
                          <a:solidFill>
                            <a:schemeClr val="tx2"/>
                          </a:solidFill>
                          <a:effectLst/>
                          <a:latin typeface="Century Gothic" panose="020B0502020202020204" pitchFamily="34" charset="0"/>
                        </a:rPr>
                        <a:t>País Vasco</a:t>
                      </a:r>
                    </a:p>
                  </a:txBody>
                  <a:tcPr marL="9525" marR="9525" marT="9525" marB="0" anchor="b">
                    <a:lnL>
                      <a:noFill/>
                    </a:lnL>
                    <a:lnR>
                      <a:noFill/>
                    </a:lnR>
                    <a:lnT>
                      <a:noFill/>
                    </a:lnT>
                    <a:lnB>
                      <a:noFill/>
                    </a:lnB>
                  </a:tcPr>
                </a:tc>
                <a:tc>
                  <a:txBody>
                    <a:bodyPr/>
                    <a:lstStyle/>
                    <a:p>
                      <a:pPr algn="ctr" fontAlgn="b"/>
                      <a:r>
                        <a:rPr lang="es-ES" sz="1200" b="0" i="0" u="none" strike="noStrike" dirty="0">
                          <a:solidFill>
                            <a:schemeClr val="tx2"/>
                          </a:solidFill>
                          <a:effectLst/>
                          <a:latin typeface="Century Gothic" panose="020B0502020202020204" pitchFamily="34" charset="0"/>
                        </a:rPr>
                        <a:t>145</a:t>
                      </a:r>
                    </a:p>
                  </a:txBody>
                  <a:tcPr marL="9525" marR="9525" marT="9525" marB="0" anchor="b">
                    <a:lnL>
                      <a:noFill/>
                    </a:lnL>
                    <a:lnR>
                      <a:noFill/>
                    </a:lnR>
                    <a:lnT>
                      <a:noFill/>
                    </a:lnT>
                    <a:lnB>
                      <a:noFill/>
                    </a:lnB>
                  </a:tcPr>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5,4%</a:t>
                      </a:r>
                    </a:p>
                  </a:txBody>
                  <a:tcPr marL="9525" marR="9525" marT="9525" marB="0" anchor="b">
                    <a:lnL>
                      <a:noFill/>
                    </a:lnL>
                    <a:lnR>
                      <a:noFill/>
                    </a:lnR>
                    <a:lnT>
                      <a:noFill/>
                    </a:lnT>
                    <a:lnB>
                      <a:noFill/>
                    </a:lnB>
                  </a:tcPr>
                </a:tc>
              </a:tr>
              <a:tr h="142875">
                <a:tc>
                  <a:txBody>
                    <a:bodyPr/>
                    <a:lstStyle/>
                    <a:p>
                      <a:pPr algn="l" fontAlgn="b"/>
                      <a:r>
                        <a:rPr lang="es-ES" sz="1200" b="0" i="0" u="none" strike="noStrike" dirty="0">
                          <a:solidFill>
                            <a:schemeClr val="tx2"/>
                          </a:solidFill>
                          <a:effectLst/>
                          <a:latin typeface="Century Gothic" panose="020B0502020202020204" pitchFamily="34" charset="0"/>
                        </a:rPr>
                        <a:t>La Rioja</a:t>
                      </a:r>
                    </a:p>
                  </a:txBody>
                  <a:tcPr marL="9525" marR="9525" marT="9525" marB="0" anchor="b">
                    <a:lnL>
                      <a:noFill/>
                    </a:lnL>
                    <a:lnR>
                      <a:noFill/>
                    </a:lnR>
                    <a:lnT>
                      <a:noFill/>
                    </a:lnT>
                    <a:lnB>
                      <a:noFill/>
                    </a:lnB>
                  </a:tcPr>
                </a:tc>
                <a:tc>
                  <a:txBody>
                    <a:bodyPr/>
                    <a:lstStyle/>
                    <a:p>
                      <a:pPr algn="ctr" fontAlgn="b"/>
                      <a:r>
                        <a:rPr lang="es-ES" sz="1200" b="0" i="0" u="none" strike="noStrike" dirty="0">
                          <a:solidFill>
                            <a:schemeClr val="tx2"/>
                          </a:solidFill>
                          <a:effectLst/>
                          <a:latin typeface="Century Gothic" panose="020B0502020202020204" pitchFamily="34" charset="0"/>
                        </a:rPr>
                        <a:t>107</a:t>
                      </a:r>
                    </a:p>
                  </a:txBody>
                  <a:tcPr marL="9525" marR="9525" marT="9525" marB="0" anchor="b">
                    <a:lnL>
                      <a:noFill/>
                    </a:lnL>
                    <a:lnR>
                      <a:noFill/>
                    </a:lnR>
                    <a:lnT>
                      <a:noFill/>
                    </a:lnT>
                    <a:lnB>
                      <a:noFill/>
                    </a:lnB>
                  </a:tcPr>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4,0%</a:t>
                      </a:r>
                    </a:p>
                  </a:txBody>
                  <a:tcPr marL="9525" marR="9525" marT="9525" marB="0" anchor="b">
                    <a:lnL>
                      <a:noFill/>
                    </a:lnL>
                    <a:lnR>
                      <a:noFill/>
                    </a:lnR>
                    <a:lnT>
                      <a:noFill/>
                    </a:lnT>
                    <a:lnB>
                      <a:noFill/>
                    </a:lnB>
                  </a:tcPr>
                </a:tc>
              </a:tr>
              <a:tr h="142875">
                <a:tc>
                  <a:txBody>
                    <a:bodyPr/>
                    <a:lstStyle/>
                    <a:p>
                      <a:pPr algn="l" fontAlgn="b"/>
                      <a:r>
                        <a:rPr lang="es-ES" sz="1200" b="1" i="0" u="none" strike="noStrike" dirty="0" smtClean="0">
                          <a:solidFill>
                            <a:schemeClr val="tx2"/>
                          </a:solidFill>
                          <a:effectLst/>
                          <a:latin typeface="Century Gothic" panose="020B0502020202020204" pitchFamily="34" charset="0"/>
                        </a:rPr>
                        <a:t>TOTAL</a:t>
                      </a:r>
                      <a:endParaRPr lang="es-ES" sz="1200" b="1" i="0" u="none" strike="noStrike" dirty="0">
                        <a:solidFill>
                          <a:schemeClr val="tx2"/>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ctr" fontAlgn="b"/>
                      <a:r>
                        <a:rPr lang="es-ES" sz="1200" b="1" i="0" u="none" strike="noStrike" dirty="0" smtClean="0">
                          <a:solidFill>
                            <a:schemeClr val="tx2"/>
                          </a:solidFill>
                          <a:effectLst/>
                          <a:latin typeface="Century Gothic" panose="020B0502020202020204" pitchFamily="34" charset="0"/>
                        </a:rPr>
                        <a:t>2702</a:t>
                      </a:r>
                      <a:endParaRPr lang="es-ES" sz="1200" b="1" i="0" u="none" strike="noStrike" dirty="0">
                        <a:solidFill>
                          <a:schemeClr val="tx2"/>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ctr" fontAlgn="b"/>
                      <a:endParaRPr lang="es-ES" sz="1200" b="1" i="0" u="none" strike="noStrike" dirty="0">
                        <a:solidFill>
                          <a:schemeClr val="tx2"/>
                        </a:solidFill>
                        <a:effectLst/>
                        <a:latin typeface="Century Gothic" panose="020B0502020202020204" pitchFamily="34" charset="0"/>
                      </a:endParaRPr>
                    </a:p>
                  </a:txBody>
                  <a:tcPr marL="9525" marR="9525" marT="9525" marB="0" anchor="b">
                    <a:lnL>
                      <a:noFill/>
                    </a:lnL>
                    <a:lnR>
                      <a:noFill/>
                    </a:lnR>
                    <a:lnT>
                      <a:noFill/>
                    </a:lnT>
                    <a:lnB>
                      <a:noFill/>
                    </a:lnB>
                  </a:tcPr>
                </a:tc>
              </a:tr>
            </a:tbl>
          </a:graphicData>
        </a:graphic>
      </p:graphicFrame>
      <p:sp>
        <p:nvSpPr>
          <p:cNvPr id="23" name="48 CuadroTexto"/>
          <p:cNvSpPr txBox="1"/>
          <p:nvPr/>
        </p:nvSpPr>
        <p:spPr>
          <a:xfrm>
            <a:off x="1729993" y="2309294"/>
            <a:ext cx="2539478" cy="307777"/>
          </a:xfrm>
          <a:prstGeom prst="rect">
            <a:avLst/>
          </a:prstGeom>
          <a:noFill/>
        </p:spPr>
        <p:txBody>
          <a:bodyPr wrap="none" rtlCol="0">
            <a:spAutoFit/>
          </a:bodyPr>
          <a:lstStyle/>
          <a:p>
            <a:r>
              <a:rPr lang="es-ES_tradnl" sz="1400" b="1" dirty="0" smtClean="0">
                <a:solidFill>
                  <a:schemeClr val="tx2">
                    <a:lumMod val="50000"/>
                  </a:schemeClr>
                </a:solidFill>
                <a:latin typeface="Century Gothic" pitchFamily="34" charset="0"/>
              </a:rPr>
              <a:t>Distribución a proporcional</a:t>
            </a:r>
            <a:endParaRPr lang="es-ES" sz="1400" b="1" dirty="0">
              <a:solidFill>
                <a:schemeClr val="tx2">
                  <a:lumMod val="50000"/>
                </a:schemeClr>
              </a:solidFill>
              <a:latin typeface="Century Gothic"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641917116"/>
              </p:ext>
            </p:extLst>
          </p:nvPr>
        </p:nvGraphicFramePr>
        <p:xfrm>
          <a:off x="6518912" y="2947238"/>
          <a:ext cx="4050375" cy="3655695"/>
        </p:xfrm>
        <a:graphic>
          <a:graphicData uri="http://schemas.openxmlformats.org/drawingml/2006/table">
            <a:tbl>
              <a:tblPr>
                <a:tableStyleId>{5C22544A-7EE6-4342-B048-85BDC9FD1C3A}</a:tableStyleId>
              </a:tblPr>
              <a:tblGrid>
                <a:gridCol w="2260211"/>
                <a:gridCol w="1013735"/>
                <a:gridCol w="776429"/>
              </a:tblGrid>
              <a:tr h="142875">
                <a:tc>
                  <a:txBody>
                    <a:bodyPr/>
                    <a:lstStyle/>
                    <a:p>
                      <a:pPr algn="l" fontAlgn="b"/>
                      <a:r>
                        <a:rPr lang="es-ES" sz="1200" b="1" i="0" u="none" strike="noStrike" dirty="0" smtClean="0">
                          <a:solidFill>
                            <a:schemeClr val="tx2"/>
                          </a:solidFill>
                          <a:effectLst/>
                          <a:latin typeface="Century Gothic" panose="020B0502020202020204" pitchFamily="34" charset="0"/>
                        </a:rPr>
                        <a:t>CC.AA</a:t>
                      </a:r>
                      <a:endParaRPr lang="es-ES" sz="1200" b="1" i="0" u="none" strike="noStrike" dirty="0">
                        <a:solidFill>
                          <a:schemeClr val="tx2"/>
                        </a:solidFill>
                        <a:effectLst/>
                        <a:latin typeface="Century Gothic" panose="020B0502020202020204" pitchFamily="34" charset="0"/>
                      </a:endParaRPr>
                    </a:p>
                  </a:txBody>
                  <a:tcPr marL="9525" marR="9525" marT="9525" marB="0" anchor="b"/>
                </a:tc>
                <a:tc>
                  <a:txBody>
                    <a:bodyPr/>
                    <a:lstStyle/>
                    <a:p>
                      <a:pPr algn="ctr" fontAlgn="b"/>
                      <a:r>
                        <a:rPr lang="es-ES" sz="1200" b="1" i="0" u="none" strike="noStrike" dirty="0" smtClean="0">
                          <a:solidFill>
                            <a:schemeClr val="tx2"/>
                          </a:solidFill>
                          <a:effectLst/>
                          <a:latin typeface="Century Gothic" panose="020B0502020202020204" pitchFamily="34" charset="0"/>
                        </a:rPr>
                        <a:t>Entrevistas</a:t>
                      </a:r>
                      <a:endParaRPr lang="es-ES" sz="1200" b="1" i="0" u="none" strike="noStrike" dirty="0">
                        <a:solidFill>
                          <a:schemeClr val="tx2"/>
                        </a:solidFill>
                        <a:effectLst/>
                        <a:latin typeface="Century Gothic" panose="020B0502020202020204" pitchFamily="34" charset="0"/>
                      </a:endParaRPr>
                    </a:p>
                  </a:txBody>
                  <a:tcPr marL="9525" marR="9525" marT="9525" marB="0" anchor="b"/>
                </a:tc>
                <a:tc>
                  <a:txBody>
                    <a:bodyPr/>
                    <a:lstStyle/>
                    <a:p>
                      <a:pPr algn="ctr" fontAlgn="b"/>
                      <a:r>
                        <a:rPr lang="es-ES" sz="1200" b="1" i="0" u="none" strike="noStrike" dirty="0" smtClean="0">
                          <a:solidFill>
                            <a:schemeClr val="tx2"/>
                          </a:solidFill>
                          <a:effectLst/>
                          <a:latin typeface="Century Gothic" panose="020B0502020202020204" pitchFamily="34" charset="0"/>
                        </a:rPr>
                        <a:t>%</a:t>
                      </a:r>
                      <a:endParaRPr lang="es-ES" sz="1200" b="1" i="0" u="none" strike="noStrike" dirty="0">
                        <a:solidFill>
                          <a:schemeClr val="tx2"/>
                        </a:solidFill>
                        <a:effectLst/>
                        <a:latin typeface="Century Gothic" panose="020B0502020202020204" pitchFamily="34" charset="0"/>
                      </a:endParaRPr>
                    </a:p>
                  </a:txBody>
                  <a:tcPr marL="9525" marR="9525" marT="9525" marB="0" anchor="b"/>
                </a:tc>
              </a:tr>
              <a:tr h="142875">
                <a:tc>
                  <a:txBody>
                    <a:bodyPr/>
                    <a:lstStyle/>
                    <a:p>
                      <a:pPr marL="0" algn="l"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Andalucía</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497</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18,4%</a:t>
                      </a:r>
                    </a:p>
                  </a:txBody>
                  <a:tcPr marL="9525" marR="9525" marT="9525" marB="0" anchor="b"/>
                </a:tc>
              </a:tr>
              <a:tr h="142875">
                <a:tc>
                  <a:txBody>
                    <a:bodyPr/>
                    <a:lstStyle/>
                    <a:p>
                      <a:pPr marL="0" algn="l"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Aragón</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76</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2,8%</a:t>
                      </a:r>
                    </a:p>
                  </a:txBody>
                  <a:tcPr marL="9525" marR="9525" marT="9525" marB="0" anchor="b"/>
                </a:tc>
              </a:tr>
              <a:tr h="142875">
                <a:tc>
                  <a:txBody>
                    <a:bodyPr/>
                    <a:lstStyle/>
                    <a:p>
                      <a:pPr marL="0" algn="l"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Principado de Asturias</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60</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2,2%</a:t>
                      </a:r>
                    </a:p>
                  </a:txBody>
                  <a:tcPr marL="9525" marR="9525" marT="9525" marB="0" anchor="b"/>
                </a:tc>
              </a:tr>
              <a:tr h="142875">
                <a:tc>
                  <a:txBody>
                    <a:bodyPr/>
                    <a:lstStyle/>
                    <a:p>
                      <a:pPr marL="0" algn="l"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Illes Balears</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68</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2,5%</a:t>
                      </a:r>
                    </a:p>
                  </a:txBody>
                  <a:tcPr marL="9525" marR="9525" marT="9525" marB="0" anchor="b"/>
                </a:tc>
              </a:tr>
              <a:tr h="142875">
                <a:tc>
                  <a:txBody>
                    <a:bodyPr/>
                    <a:lstStyle/>
                    <a:p>
                      <a:pPr marL="0" algn="l"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Canarias</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130</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4,8%</a:t>
                      </a:r>
                    </a:p>
                  </a:txBody>
                  <a:tcPr marL="9525" marR="9525" marT="9525" marB="0" anchor="b"/>
                </a:tc>
              </a:tr>
              <a:tr h="142875">
                <a:tc>
                  <a:txBody>
                    <a:bodyPr/>
                    <a:lstStyle/>
                    <a:p>
                      <a:pPr marL="0" algn="l"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Cantabria</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35</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1,3%</a:t>
                      </a:r>
                    </a:p>
                  </a:txBody>
                  <a:tcPr marL="9525" marR="9525" marT="9525" marB="0" anchor="b"/>
                </a:tc>
              </a:tr>
              <a:tr h="142875">
                <a:tc>
                  <a:txBody>
                    <a:bodyPr/>
                    <a:lstStyle/>
                    <a:p>
                      <a:pPr marL="0" algn="l"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Castilla y León</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138</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5,1%</a:t>
                      </a:r>
                    </a:p>
                  </a:txBody>
                  <a:tcPr marL="9525" marR="9525" marT="9525" marB="0" anchor="b"/>
                </a:tc>
              </a:tr>
              <a:tr h="142875">
                <a:tc>
                  <a:txBody>
                    <a:bodyPr/>
                    <a:lstStyle/>
                    <a:p>
                      <a:pPr marL="0" algn="l"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Castilla-La Mancha</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119</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4,4%</a:t>
                      </a:r>
                    </a:p>
                  </a:txBody>
                  <a:tcPr marL="9525" marR="9525" marT="9525" marB="0" anchor="b"/>
                </a:tc>
              </a:tr>
              <a:tr h="142875">
                <a:tc>
                  <a:txBody>
                    <a:bodyPr/>
                    <a:lstStyle/>
                    <a:p>
                      <a:pPr marL="0" algn="l"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Catalunya</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431</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16,0%</a:t>
                      </a:r>
                    </a:p>
                  </a:txBody>
                  <a:tcPr marL="9525" marR="9525" marT="9525" marB="0" anchor="b"/>
                </a:tc>
              </a:tr>
              <a:tr h="142875">
                <a:tc>
                  <a:txBody>
                    <a:bodyPr/>
                    <a:lstStyle/>
                    <a:p>
                      <a:pPr marL="0" algn="l"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Comunitat Valenciana</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290</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10,7%</a:t>
                      </a:r>
                    </a:p>
                  </a:txBody>
                  <a:tcPr marL="9525" marR="9525" marT="9525" marB="0" anchor="b"/>
                </a:tc>
              </a:tr>
              <a:tr h="142875">
                <a:tc>
                  <a:txBody>
                    <a:bodyPr/>
                    <a:lstStyle/>
                    <a:p>
                      <a:pPr marL="0" algn="l"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Extremadura</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62</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2,3%</a:t>
                      </a:r>
                    </a:p>
                  </a:txBody>
                  <a:tcPr marL="9525" marR="9525" marT="9525" marB="0" anchor="b"/>
                </a:tc>
              </a:tr>
              <a:tr h="142875">
                <a:tc>
                  <a:txBody>
                    <a:bodyPr/>
                    <a:lstStyle/>
                    <a:p>
                      <a:pPr marL="0" algn="l"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Galicia</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152</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5,6%</a:t>
                      </a:r>
                    </a:p>
                  </a:txBody>
                  <a:tcPr marL="9525" marR="9525" marT="9525" marB="0" anchor="b"/>
                </a:tc>
              </a:tr>
              <a:tr h="142875">
                <a:tc>
                  <a:txBody>
                    <a:bodyPr/>
                    <a:lstStyle/>
                    <a:p>
                      <a:pPr marL="0" algn="l"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Madrid</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383</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14,2%</a:t>
                      </a:r>
                    </a:p>
                  </a:txBody>
                  <a:tcPr marL="9525" marR="9525" marT="9525" marB="0" anchor="b"/>
                </a:tc>
              </a:tr>
              <a:tr h="142875">
                <a:tc>
                  <a:txBody>
                    <a:bodyPr/>
                    <a:lstStyle/>
                    <a:p>
                      <a:pPr marL="0" algn="l"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Murcia</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84</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3,1%</a:t>
                      </a:r>
                    </a:p>
                  </a:txBody>
                  <a:tcPr marL="9525" marR="9525" marT="9525" marB="0" anchor="b"/>
                </a:tc>
              </a:tr>
              <a:tr h="142875">
                <a:tc>
                  <a:txBody>
                    <a:bodyPr/>
                    <a:lstStyle/>
                    <a:p>
                      <a:pPr marL="0" algn="l"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Navarra</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35</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1,3%</a:t>
                      </a:r>
                    </a:p>
                  </a:txBody>
                  <a:tcPr marL="9525" marR="9525" marT="9525" marB="0" anchor="b"/>
                </a:tc>
              </a:tr>
              <a:tr h="142875">
                <a:tc>
                  <a:txBody>
                    <a:bodyPr/>
                    <a:lstStyle/>
                    <a:p>
                      <a:pPr marL="0" algn="l"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País Vasco</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122</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4,5%</a:t>
                      </a:r>
                    </a:p>
                  </a:txBody>
                  <a:tcPr marL="9525" marR="9525" marT="9525" marB="0" anchor="b"/>
                </a:tc>
              </a:tr>
              <a:tr h="142875">
                <a:tc>
                  <a:txBody>
                    <a:bodyPr/>
                    <a:lstStyle/>
                    <a:p>
                      <a:pPr marL="0" algn="l"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La Rioja</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19</a:t>
                      </a:r>
                    </a:p>
                  </a:txBody>
                  <a:tcPr marL="9525" marR="9525" marT="9525" marB="0" anchor="b"/>
                </a:tc>
                <a:tc>
                  <a:txBody>
                    <a:bodyPr/>
                    <a:lstStyle/>
                    <a:p>
                      <a:pPr marL="0" algn="ctr" defTabSz="914400" rtl="0" eaLnBrk="1" fontAlgn="b" latinLnBrk="0" hangingPunct="1"/>
                      <a:r>
                        <a:rPr lang="es-ES" sz="1200" b="0" i="0" u="none" strike="noStrike" kern="1200" dirty="0">
                          <a:solidFill>
                            <a:schemeClr val="tx2"/>
                          </a:solidFill>
                          <a:effectLst/>
                          <a:latin typeface="Century Gothic" panose="020B0502020202020204" pitchFamily="34" charset="0"/>
                          <a:ea typeface="+mn-ea"/>
                          <a:cs typeface="+mn-cs"/>
                        </a:rPr>
                        <a:t>0,7%</a:t>
                      </a:r>
                    </a:p>
                  </a:txBody>
                  <a:tcPr marL="9525" marR="9525" marT="9525" marB="0" anchor="b"/>
                </a:tc>
              </a:tr>
              <a:tr h="142875">
                <a:tc>
                  <a:txBody>
                    <a:bodyPr/>
                    <a:lstStyle/>
                    <a:p>
                      <a:pPr marL="0" algn="l" defTabSz="914400" rtl="0" eaLnBrk="1" fontAlgn="b" latinLnBrk="0" hangingPunct="1"/>
                      <a:r>
                        <a:rPr lang="es-ES" sz="1200" b="1" i="0" u="none" strike="noStrike" kern="1200" dirty="0" smtClean="0">
                          <a:solidFill>
                            <a:schemeClr val="tx2"/>
                          </a:solidFill>
                          <a:effectLst/>
                          <a:latin typeface="Century Gothic" panose="020B0502020202020204" pitchFamily="34" charset="0"/>
                          <a:ea typeface="+mn-ea"/>
                          <a:cs typeface="+mn-cs"/>
                        </a:rPr>
                        <a:t>TOTAL</a:t>
                      </a:r>
                      <a:endParaRPr lang="es-ES" sz="1200" b="1" i="0" u="none" strike="noStrike" kern="1200" dirty="0">
                        <a:solidFill>
                          <a:schemeClr val="tx2"/>
                        </a:solidFill>
                        <a:effectLst/>
                        <a:latin typeface="Century Gothic" panose="020B0502020202020204" pitchFamily="34" charset="0"/>
                        <a:ea typeface="+mn-ea"/>
                        <a:cs typeface="+mn-cs"/>
                      </a:endParaRPr>
                    </a:p>
                  </a:txBody>
                  <a:tcPr marL="9525" marR="9525" marT="9525" marB="0" anchor="b"/>
                </a:tc>
                <a:tc>
                  <a:txBody>
                    <a:bodyPr/>
                    <a:lstStyle/>
                    <a:p>
                      <a:pPr marL="0" algn="ctr" defTabSz="914400" rtl="0" eaLnBrk="1" fontAlgn="b" latinLnBrk="0" hangingPunct="1"/>
                      <a:r>
                        <a:rPr lang="es-ES" sz="1200" b="1" i="0" u="none" strike="noStrike" kern="1200" dirty="0" smtClean="0">
                          <a:solidFill>
                            <a:schemeClr val="tx2"/>
                          </a:solidFill>
                          <a:effectLst/>
                          <a:latin typeface="Century Gothic" panose="020B0502020202020204" pitchFamily="34" charset="0"/>
                          <a:ea typeface="+mn-ea"/>
                          <a:cs typeface="+mn-cs"/>
                        </a:rPr>
                        <a:t>2702</a:t>
                      </a:r>
                      <a:endParaRPr lang="es-ES" sz="1200" b="1" i="0" u="none" strike="noStrike" kern="1200" dirty="0">
                        <a:solidFill>
                          <a:schemeClr val="tx2"/>
                        </a:solidFill>
                        <a:effectLst/>
                        <a:latin typeface="Century Gothic" panose="020B0502020202020204" pitchFamily="34" charset="0"/>
                        <a:ea typeface="+mn-ea"/>
                        <a:cs typeface="+mn-cs"/>
                      </a:endParaRPr>
                    </a:p>
                  </a:txBody>
                  <a:tcPr marL="9525" marR="9525" marT="9525" marB="0" anchor="b"/>
                </a:tc>
                <a:tc>
                  <a:txBody>
                    <a:bodyPr/>
                    <a:lstStyle/>
                    <a:p>
                      <a:pPr marL="0" algn="ctr" defTabSz="914400" rtl="0" eaLnBrk="1" fontAlgn="b" latinLnBrk="0" hangingPunct="1"/>
                      <a:r>
                        <a:rPr lang="es-ES" sz="1200" b="1" i="0" u="none" strike="noStrike" kern="1200" dirty="0" smtClean="0">
                          <a:solidFill>
                            <a:schemeClr val="tx2"/>
                          </a:solidFill>
                          <a:effectLst/>
                          <a:latin typeface="Century Gothic" panose="020B0502020202020204" pitchFamily="34" charset="0"/>
                          <a:ea typeface="+mn-ea"/>
                          <a:cs typeface="+mn-cs"/>
                        </a:rPr>
                        <a:t>100%</a:t>
                      </a:r>
                      <a:endParaRPr lang="es-ES" sz="1200" b="1" i="0" u="none" strike="noStrike" kern="1200" dirty="0">
                        <a:solidFill>
                          <a:schemeClr val="tx2"/>
                        </a:solidFill>
                        <a:effectLst/>
                        <a:latin typeface="Century Gothic" panose="020B0502020202020204" pitchFamily="34" charset="0"/>
                        <a:ea typeface="+mn-ea"/>
                        <a:cs typeface="+mn-cs"/>
                      </a:endParaRPr>
                    </a:p>
                  </a:txBody>
                  <a:tcPr marL="9525" marR="9525" marT="9525" marB="0" anchor="b"/>
                </a:tc>
              </a:tr>
            </a:tbl>
          </a:graphicData>
        </a:graphic>
      </p:graphicFrame>
      <p:sp>
        <p:nvSpPr>
          <p:cNvPr id="26" name="48 CuadroTexto"/>
          <p:cNvSpPr txBox="1"/>
          <p:nvPr/>
        </p:nvSpPr>
        <p:spPr>
          <a:xfrm>
            <a:off x="6518912" y="2309294"/>
            <a:ext cx="3696846" cy="307777"/>
          </a:xfrm>
          <a:prstGeom prst="rect">
            <a:avLst/>
          </a:prstGeom>
          <a:noFill/>
        </p:spPr>
        <p:txBody>
          <a:bodyPr wrap="none" rtlCol="0">
            <a:spAutoFit/>
          </a:bodyPr>
          <a:lstStyle/>
          <a:p>
            <a:r>
              <a:rPr lang="es-ES_tradnl" sz="1400" b="1" dirty="0" smtClean="0">
                <a:solidFill>
                  <a:schemeClr val="tx2">
                    <a:lumMod val="50000"/>
                  </a:schemeClr>
                </a:solidFill>
                <a:latin typeface="Century Gothic" pitchFamily="34" charset="0"/>
              </a:rPr>
              <a:t>Distribución proporcional a la población</a:t>
            </a:r>
            <a:endParaRPr lang="es-ES" sz="1400" b="1" dirty="0">
              <a:solidFill>
                <a:schemeClr val="tx2">
                  <a:lumMod val="50000"/>
                </a:schemeClr>
              </a:solidFill>
              <a:latin typeface="Century Gothic" pitchFamily="34" charset="0"/>
            </a:endParaRPr>
          </a:p>
        </p:txBody>
      </p:sp>
      <p:sp>
        <p:nvSpPr>
          <p:cNvPr id="7" name="Rectángulo 6"/>
          <p:cNvSpPr/>
          <p:nvPr/>
        </p:nvSpPr>
        <p:spPr>
          <a:xfrm>
            <a:off x="1307236" y="1115613"/>
            <a:ext cx="9392609" cy="738664"/>
          </a:xfrm>
          <a:prstGeom prst="rect">
            <a:avLst/>
          </a:prstGeom>
        </p:spPr>
        <p:txBody>
          <a:bodyPr wrap="square">
            <a:spAutoFit/>
          </a:bodyPr>
          <a:lstStyle/>
          <a:p>
            <a:pPr marL="285750" indent="-285750" algn="just">
              <a:buFont typeface="Arial" panose="020B0604020202020204" pitchFamily="34" charset="0"/>
              <a:buChar char="•"/>
            </a:pPr>
            <a:r>
              <a:rPr lang="es-ES" sz="1400" dirty="0" smtClean="0">
                <a:solidFill>
                  <a:srgbClr val="0F243E"/>
                </a:solidFill>
                <a:latin typeface="Century Gothic" panose="020B0502020202020204" pitchFamily="34" charset="0"/>
                <a:ea typeface="Calibri" panose="020F0502020204030204" pitchFamily="34" charset="0"/>
                <a:cs typeface="Times New Roman" panose="02020603050405020304" pitchFamily="18" charset="0"/>
              </a:rPr>
              <a:t>A </a:t>
            </a:r>
            <a:r>
              <a:rPr lang="es-ES" sz="1400" dirty="0">
                <a:solidFill>
                  <a:srgbClr val="0F243E"/>
                </a:solidFill>
                <a:latin typeface="Century Gothic" panose="020B0502020202020204" pitchFamily="34" charset="0"/>
                <a:ea typeface="Calibri" panose="020F0502020204030204" pitchFamily="34" charset="0"/>
                <a:cs typeface="Times New Roman" panose="02020603050405020304" pitchFamily="18" charset="0"/>
              </a:rPr>
              <a:t>nivel global se </a:t>
            </a:r>
            <a:r>
              <a:rPr lang="es-ES" sz="1400" dirty="0" smtClean="0">
                <a:solidFill>
                  <a:srgbClr val="0F243E"/>
                </a:solidFill>
                <a:latin typeface="Century Gothic" panose="020B0502020202020204" pitchFamily="34" charset="0"/>
                <a:ea typeface="Calibri" panose="020F0502020204030204" pitchFamily="34" charset="0"/>
                <a:cs typeface="Times New Roman" panose="02020603050405020304" pitchFamily="18" charset="0"/>
              </a:rPr>
              <a:t>han ponderado </a:t>
            </a:r>
            <a:r>
              <a:rPr lang="es-ES" sz="1400" dirty="0">
                <a:solidFill>
                  <a:srgbClr val="0F243E"/>
                </a:solidFill>
                <a:latin typeface="Century Gothic" panose="020B0502020202020204" pitchFamily="34" charset="0"/>
                <a:ea typeface="Calibri" panose="020F0502020204030204" pitchFamily="34" charset="0"/>
                <a:cs typeface="Times New Roman" panose="02020603050405020304" pitchFamily="18" charset="0"/>
              </a:rPr>
              <a:t>los resultados por el peso real de cada CC.AA, </a:t>
            </a:r>
            <a:r>
              <a:rPr lang="es-ES" sz="1400" dirty="0" smtClean="0">
                <a:solidFill>
                  <a:srgbClr val="0F243E"/>
                </a:solidFill>
                <a:latin typeface="Century Gothic" panose="020B0502020202020204" pitchFamily="34" charset="0"/>
                <a:ea typeface="Calibri" panose="020F0502020204030204" pitchFamily="34" charset="0"/>
                <a:cs typeface="Times New Roman" panose="02020603050405020304" pitchFamily="18" charset="0"/>
              </a:rPr>
              <a:t>con el fin de que las CCAA infra </a:t>
            </a:r>
            <a:r>
              <a:rPr lang="es-ES" sz="1400" dirty="0">
                <a:solidFill>
                  <a:srgbClr val="0F243E"/>
                </a:solidFill>
                <a:latin typeface="Century Gothic" panose="020B0502020202020204" pitchFamily="34" charset="0"/>
                <a:ea typeface="Calibri" panose="020F0502020204030204" pitchFamily="34" charset="0"/>
                <a:cs typeface="Times New Roman" panose="02020603050405020304" pitchFamily="18" charset="0"/>
              </a:rPr>
              <a:t>representadas </a:t>
            </a:r>
            <a:r>
              <a:rPr lang="es-ES" sz="1400" dirty="0" smtClean="0">
                <a:solidFill>
                  <a:srgbClr val="0F243E"/>
                </a:solidFill>
                <a:latin typeface="Century Gothic" panose="020B0502020202020204" pitchFamily="34" charset="0"/>
                <a:ea typeface="Calibri" panose="020F0502020204030204" pitchFamily="34" charset="0"/>
                <a:cs typeface="Times New Roman" panose="02020603050405020304" pitchFamily="18" charset="0"/>
              </a:rPr>
              <a:t>tengan su peso real tal y como se muestran en los dos cuadros que se presentan a continuación:</a:t>
            </a:r>
            <a:endParaRPr lang="es-ES" sz="1400" dirty="0"/>
          </a:p>
        </p:txBody>
      </p:sp>
    </p:spTree>
    <p:extLst>
      <p:ext uri="{BB962C8B-B14F-4D97-AF65-F5344CB8AC3E}">
        <p14:creationId xmlns:p14="http://schemas.microsoft.com/office/powerpoint/2010/main" val="7124297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40</a:t>
            </a:fld>
            <a:endParaRPr lang="es-ES" b="1" dirty="0">
              <a:solidFill>
                <a:schemeClr val="bg1">
                  <a:lumMod val="50000"/>
                </a:schemeClr>
              </a:solidFill>
              <a:latin typeface="Century Gothic" panose="020B0502020202020204" pitchFamily="34" charset="0"/>
            </a:endParaRPr>
          </a:p>
        </p:txBody>
      </p:sp>
      <p:sp>
        <p:nvSpPr>
          <p:cNvPr id="4" name="Rectángulo 3"/>
          <p:cNvSpPr/>
          <p:nvPr/>
        </p:nvSpPr>
        <p:spPr>
          <a:xfrm>
            <a:off x="456461" y="861778"/>
            <a:ext cx="8154797" cy="261610"/>
          </a:xfrm>
          <a:prstGeom prst="rect">
            <a:avLst/>
          </a:prstGeom>
        </p:spPr>
        <p:txBody>
          <a:bodyPr wrap="none">
            <a:spAutoFit/>
          </a:bodyPr>
          <a:lstStyle/>
          <a:p>
            <a:r>
              <a:rPr lang="es-ES_tradnl" sz="1100" b="1" i="1" dirty="0" smtClean="0">
                <a:solidFill>
                  <a:schemeClr val="bg1">
                    <a:lumMod val="50000"/>
                  </a:schemeClr>
                </a:solidFill>
                <a:latin typeface="Century Gothic" panose="020B0502020202020204" pitchFamily="34" charset="0"/>
              </a:rPr>
              <a:t>¿</a:t>
            </a:r>
            <a:r>
              <a:rPr lang="es-ES_tradnl" sz="1100" b="1" i="1" dirty="0">
                <a:solidFill>
                  <a:schemeClr val="bg1">
                    <a:lumMod val="50000"/>
                  </a:schemeClr>
                </a:solidFill>
                <a:latin typeface="Century Gothic" panose="020B0502020202020204" pitchFamily="34" charset="0"/>
              </a:rPr>
              <a:t>Estarías dispuesto a ahorrar para tu pensión complementaria destinando todos los meses una parte de tu sueldo? </a:t>
            </a:r>
            <a:endParaRPr lang="es-ES" sz="1100" b="1" i="1" dirty="0">
              <a:solidFill>
                <a:schemeClr val="bg1">
                  <a:lumMod val="50000"/>
                </a:schemeClr>
              </a:solidFill>
              <a:latin typeface="Century Gothic" panose="020B0502020202020204" pitchFamily="34" charset="0"/>
            </a:endParaRPr>
          </a:p>
        </p:txBody>
      </p:sp>
      <p:sp>
        <p:nvSpPr>
          <p:cNvPr id="9" name="24 CuadroTexto"/>
          <p:cNvSpPr txBox="1"/>
          <p:nvPr/>
        </p:nvSpPr>
        <p:spPr>
          <a:xfrm>
            <a:off x="759095" y="45043"/>
            <a:ext cx="10262746" cy="523220"/>
          </a:xfrm>
          <a:prstGeom prst="rect">
            <a:avLst/>
          </a:prstGeom>
          <a:noFill/>
        </p:spPr>
        <p:txBody>
          <a:bodyPr wrap="none" rtlCol="0">
            <a:spAutoFit/>
          </a:bodyPr>
          <a:lstStyle/>
          <a:p>
            <a:r>
              <a:rPr lang="es-ES_tradnl" sz="27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Disposición a ahorrar mensualmente una parte del sueldo</a:t>
            </a:r>
            <a:endParaRPr lang="es-ES" sz="27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7" name="Rectángulo 6"/>
          <p:cNvSpPr/>
          <p:nvPr/>
        </p:nvSpPr>
        <p:spPr>
          <a:xfrm>
            <a:off x="5094683" y="6460173"/>
            <a:ext cx="2452916"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Total Muestra (2702 individuos)</a:t>
            </a:r>
            <a:endParaRPr lang="es-ES" sz="1000" b="1" dirty="0">
              <a:solidFill>
                <a:schemeClr val="bg1">
                  <a:lumMod val="50000"/>
                </a:schemeClr>
              </a:solidFill>
              <a:latin typeface="Century Gothic" panose="020B0502020202020204" pitchFamily="34" charset="0"/>
            </a:endParaRPr>
          </a:p>
        </p:txBody>
      </p:sp>
      <p:sp>
        <p:nvSpPr>
          <p:cNvPr id="10" name="CuadroTexto 9"/>
          <p:cNvSpPr txBox="1"/>
          <p:nvPr/>
        </p:nvSpPr>
        <p:spPr>
          <a:xfrm>
            <a:off x="411325" y="1230480"/>
            <a:ext cx="10958286" cy="738664"/>
          </a:xfrm>
          <a:prstGeom prst="rect">
            <a:avLst/>
          </a:prstGeom>
          <a:noFill/>
        </p:spPr>
        <p:txBody>
          <a:bodyPr wrap="square" rtlCol="0">
            <a:spAutoFit/>
          </a:bodyPr>
          <a:lstStyle/>
          <a:p>
            <a:pPr algn="just"/>
            <a:r>
              <a:rPr lang="es-ES" sz="1400" dirty="0" smtClean="0">
                <a:latin typeface="Century Gothic" panose="020B0502020202020204" pitchFamily="34" charset="0"/>
              </a:rPr>
              <a:t>Cuando se pregunta si estarían dispuestos a ahorrar para la pensión complementaria, destinando una parte de su sueldo todos los meses a este fin, las opiniones se dividen claramente, aunque un 43% estaría dispuesto a hacerlo, otro 23% no lo haría. Uno de cada tres por su parte no sabe si lo haría o no.</a:t>
            </a:r>
            <a:endParaRPr lang="es-ES" sz="1400" dirty="0">
              <a:latin typeface="Century Gothic" panose="020B0502020202020204" pitchFamily="34" charset="0"/>
            </a:endParaRPr>
          </a:p>
        </p:txBody>
      </p:sp>
      <p:pic>
        <p:nvPicPr>
          <p:cNvPr id="2" name="Imagen 1"/>
          <p:cNvPicPr>
            <a:picLocks noChangeAspect="1"/>
          </p:cNvPicPr>
          <p:nvPr/>
        </p:nvPicPr>
        <p:blipFill>
          <a:blip r:embed="rId2"/>
          <a:stretch>
            <a:fillRect/>
          </a:stretch>
        </p:blipFill>
        <p:spPr>
          <a:xfrm>
            <a:off x="2772093" y="2076236"/>
            <a:ext cx="6236749" cy="4066384"/>
          </a:xfrm>
          <a:prstGeom prst="rect">
            <a:avLst/>
          </a:prstGeom>
        </p:spPr>
      </p:pic>
    </p:spTree>
    <p:extLst>
      <p:ext uri="{BB962C8B-B14F-4D97-AF65-F5344CB8AC3E}">
        <p14:creationId xmlns:p14="http://schemas.microsoft.com/office/powerpoint/2010/main" val="24134513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3410658802"/>
              </p:ext>
            </p:extLst>
          </p:nvPr>
        </p:nvGraphicFramePr>
        <p:xfrm>
          <a:off x="0" y="1783475"/>
          <a:ext cx="11009173" cy="46796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p:nvPr>
            <p:extLst>
              <p:ext uri="{D42A27DB-BD31-4B8C-83A1-F6EECF244321}">
                <p14:modId xmlns:p14="http://schemas.microsoft.com/office/powerpoint/2010/main" val="1054992305"/>
              </p:ext>
            </p:extLst>
          </p:nvPr>
        </p:nvGraphicFramePr>
        <p:xfrm>
          <a:off x="4154613" y="1783475"/>
          <a:ext cx="11009173" cy="4679695"/>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ángulo 14"/>
          <p:cNvSpPr/>
          <p:nvPr/>
        </p:nvSpPr>
        <p:spPr>
          <a:xfrm>
            <a:off x="5004067" y="6455664"/>
            <a:ext cx="2452916"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Total Muestra (2702 individuos)</a:t>
            </a:r>
            <a:endParaRPr lang="es-ES" sz="1000" b="1" dirty="0">
              <a:solidFill>
                <a:schemeClr val="bg1">
                  <a:lumMod val="50000"/>
                </a:schemeClr>
              </a:solidFill>
              <a:latin typeface="Century Gothic" panose="020B0502020202020204" pitchFamily="34" charset="0"/>
            </a:endParaRPr>
          </a:p>
        </p:txBody>
      </p:sp>
      <p:sp>
        <p:nvSpPr>
          <p:cNvPr id="16" name="Rectángulo 15"/>
          <p:cNvSpPr/>
          <p:nvPr/>
        </p:nvSpPr>
        <p:spPr>
          <a:xfrm>
            <a:off x="456461" y="861778"/>
            <a:ext cx="8154797" cy="261610"/>
          </a:xfrm>
          <a:prstGeom prst="rect">
            <a:avLst/>
          </a:prstGeom>
        </p:spPr>
        <p:txBody>
          <a:bodyPr wrap="none">
            <a:spAutoFit/>
          </a:bodyPr>
          <a:lstStyle/>
          <a:p>
            <a:r>
              <a:rPr lang="es-ES_tradnl" sz="1100" b="1" i="1" dirty="0" smtClean="0">
                <a:solidFill>
                  <a:schemeClr val="bg1">
                    <a:lumMod val="50000"/>
                  </a:schemeClr>
                </a:solidFill>
                <a:latin typeface="Century Gothic" panose="020B0502020202020204" pitchFamily="34" charset="0"/>
              </a:rPr>
              <a:t>¿</a:t>
            </a:r>
            <a:r>
              <a:rPr lang="es-ES_tradnl" sz="1100" b="1" i="1" dirty="0">
                <a:solidFill>
                  <a:schemeClr val="bg1">
                    <a:lumMod val="50000"/>
                  </a:schemeClr>
                </a:solidFill>
                <a:latin typeface="Century Gothic" panose="020B0502020202020204" pitchFamily="34" charset="0"/>
              </a:rPr>
              <a:t>Estarías dispuesto a ahorrar para tu pensión complementaria destinando todos los meses una parte de tu sueldo? </a:t>
            </a:r>
            <a:endParaRPr lang="es-ES" sz="1100" b="1" i="1" dirty="0">
              <a:solidFill>
                <a:schemeClr val="bg1">
                  <a:lumMod val="50000"/>
                </a:schemeClr>
              </a:solidFill>
              <a:latin typeface="Century Gothic" panose="020B0502020202020204" pitchFamily="34" charset="0"/>
            </a:endParaRPr>
          </a:p>
        </p:txBody>
      </p:sp>
      <p:sp>
        <p:nvSpPr>
          <p:cNvPr id="17" name="24 CuadroTexto"/>
          <p:cNvSpPr txBox="1"/>
          <p:nvPr/>
        </p:nvSpPr>
        <p:spPr>
          <a:xfrm>
            <a:off x="759095" y="45043"/>
            <a:ext cx="10262746" cy="523220"/>
          </a:xfrm>
          <a:prstGeom prst="rect">
            <a:avLst/>
          </a:prstGeom>
          <a:noFill/>
        </p:spPr>
        <p:txBody>
          <a:bodyPr wrap="none" rtlCol="0">
            <a:spAutoFit/>
          </a:bodyPr>
          <a:lstStyle/>
          <a:p>
            <a:r>
              <a:rPr lang="es-ES_tradnl" sz="27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Disposición a ahorrar mensualmente una parte del sueldo</a:t>
            </a:r>
            <a:endParaRPr lang="es-ES" sz="27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11" name="CuadroTexto 10"/>
          <p:cNvSpPr txBox="1"/>
          <p:nvPr/>
        </p:nvSpPr>
        <p:spPr>
          <a:xfrm>
            <a:off x="463326" y="1190500"/>
            <a:ext cx="10958286" cy="738664"/>
          </a:xfrm>
          <a:prstGeom prst="rect">
            <a:avLst/>
          </a:prstGeom>
          <a:noFill/>
        </p:spPr>
        <p:txBody>
          <a:bodyPr wrap="square" rtlCol="0">
            <a:spAutoFit/>
          </a:bodyPr>
          <a:lstStyle/>
          <a:p>
            <a:pPr algn="just"/>
            <a:r>
              <a:rPr lang="es-ES" sz="1400" dirty="0" smtClean="0">
                <a:latin typeface="Century Gothic" panose="020B0502020202020204" pitchFamily="34" charset="0"/>
              </a:rPr>
              <a:t>A nivel de género no se aprecian grandes diferencias, excepto que las mujeres se muestran algo más indecisas. Sin embargo, según la edad, si existen diferencias destacables, ya que </a:t>
            </a:r>
            <a:r>
              <a:rPr lang="es-ES" sz="1400" dirty="0">
                <a:latin typeface="Century Gothic" panose="020B0502020202020204" pitchFamily="34" charset="0"/>
              </a:rPr>
              <a:t>l</a:t>
            </a:r>
            <a:r>
              <a:rPr lang="es-ES" sz="1400" dirty="0" smtClean="0">
                <a:latin typeface="Century Gothic" panose="020B0502020202020204" pitchFamily="34" charset="0"/>
              </a:rPr>
              <a:t>os más proclives a ahorrar un parte de su sueldo son los más jóvenes (52,1%).</a:t>
            </a:r>
            <a:endParaRPr lang="es-ES" sz="1400" dirty="0">
              <a:latin typeface="Century Gothic" panose="020B0502020202020204" pitchFamily="34" charset="0"/>
            </a:endParaRPr>
          </a:p>
        </p:txBody>
      </p:sp>
    </p:spTree>
    <p:extLst>
      <p:ext uri="{BB962C8B-B14F-4D97-AF65-F5344CB8AC3E}">
        <p14:creationId xmlns:p14="http://schemas.microsoft.com/office/powerpoint/2010/main" val="7399939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42</a:t>
            </a:fld>
            <a:endParaRPr lang="es-ES" b="1" dirty="0">
              <a:solidFill>
                <a:schemeClr val="bg1">
                  <a:lumMod val="50000"/>
                </a:schemeClr>
              </a:solidFill>
              <a:latin typeface="Century Gothic" panose="020B0502020202020204" pitchFamily="34" charset="0"/>
            </a:endParaRPr>
          </a:p>
        </p:txBody>
      </p:sp>
      <p:graphicFrame>
        <p:nvGraphicFramePr>
          <p:cNvPr id="6" name="Gráfico 5"/>
          <p:cNvGraphicFramePr/>
          <p:nvPr>
            <p:extLst>
              <p:ext uri="{D42A27DB-BD31-4B8C-83A1-F6EECF244321}">
                <p14:modId xmlns:p14="http://schemas.microsoft.com/office/powerpoint/2010/main" val="1999679685"/>
              </p:ext>
            </p:extLst>
          </p:nvPr>
        </p:nvGraphicFramePr>
        <p:xfrm>
          <a:off x="126124" y="1950282"/>
          <a:ext cx="11824137" cy="4570823"/>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8"/>
          <p:cNvSpPr/>
          <p:nvPr/>
        </p:nvSpPr>
        <p:spPr>
          <a:xfrm>
            <a:off x="456461" y="861778"/>
            <a:ext cx="8154797" cy="261610"/>
          </a:xfrm>
          <a:prstGeom prst="rect">
            <a:avLst/>
          </a:prstGeom>
        </p:spPr>
        <p:txBody>
          <a:bodyPr wrap="none">
            <a:spAutoFit/>
          </a:bodyPr>
          <a:lstStyle/>
          <a:p>
            <a:r>
              <a:rPr lang="es-ES_tradnl" sz="1100" b="1" i="1" dirty="0" smtClean="0">
                <a:solidFill>
                  <a:schemeClr val="bg1">
                    <a:lumMod val="50000"/>
                  </a:schemeClr>
                </a:solidFill>
                <a:latin typeface="Century Gothic" panose="020B0502020202020204" pitchFamily="34" charset="0"/>
              </a:rPr>
              <a:t>¿</a:t>
            </a:r>
            <a:r>
              <a:rPr lang="es-ES_tradnl" sz="1100" b="1" i="1" dirty="0">
                <a:solidFill>
                  <a:schemeClr val="bg1">
                    <a:lumMod val="50000"/>
                  </a:schemeClr>
                </a:solidFill>
                <a:latin typeface="Century Gothic" panose="020B0502020202020204" pitchFamily="34" charset="0"/>
              </a:rPr>
              <a:t>Estarías dispuesto a ahorrar para tu pensión complementaria destinando todos los meses una parte de tu sueldo? </a:t>
            </a:r>
            <a:endParaRPr lang="es-ES" sz="1100" b="1" i="1" dirty="0">
              <a:solidFill>
                <a:schemeClr val="bg1">
                  <a:lumMod val="50000"/>
                </a:schemeClr>
              </a:solidFill>
              <a:latin typeface="Century Gothic" panose="020B0502020202020204" pitchFamily="34" charset="0"/>
            </a:endParaRPr>
          </a:p>
        </p:txBody>
      </p:sp>
      <p:sp>
        <p:nvSpPr>
          <p:cNvPr id="10" name="24 CuadroTexto"/>
          <p:cNvSpPr txBox="1"/>
          <p:nvPr/>
        </p:nvSpPr>
        <p:spPr>
          <a:xfrm>
            <a:off x="786391" y="45043"/>
            <a:ext cx="10262746" cy="523220"/>
          </a:xfrm>
          <a:prstGeom prst="rect">
            <a:avLst/>
          </a:prstGeom>
          <a:noFill/>
        </p:spPr>
        <p:txBody>
          <a:bodyPr wrap="none" rtlCol="0">
            <a:spAutoFit/>
          </a:bodyPr>
          <a:lstStyle/>
          <a:p>
            <a:r>
              <a:rPr lang="es-ES_tradnl" sz="27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Disposición a ahorrar mensualmente una parte del sueldo</a:t>
            </a:r>
            <a:endParaRPr lang="es-ES" sz="27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7" name="Rectángulo 6"/>
          <p:cNvSpPr/>
          <p:nvPr/>
        </p:nvSpPr>
        <p:spPr>
          <a:xfrm>
            <a:off x="4962877" y="6529806"/>
            <a:ext cx="2452916"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Total Muestra (2702 individuos)</a:t>
            </a:r>
            <a:endParaRPr lang="es-ES" sz="1000" b="1" dirty="0">
              <a:solidFill>
                <a:schemeClr val="bg1">
                  <a:lumMod val="50000"/>
                </a:schemeClr>
              </a:solidFill>
              <a:latin typeface="Century Gothic" panose="020B0502020202020204" pitchFamily="34" charset="0"/>
            </a:endParaRPr>
          </a:p>
        </p:txBody>
      </p:sp>
      <p:sp>
        <p:nvSpPr>
          <p:cNvPr id="8" name="CuadroTexto 7"/>
          <p:cNvSpPr txBox="1"/>
          <p:nvPr/>
        </p:nvSpPr>
        <p:spPr>
          <a:xfrm>
            <a:off x="463326" y="1329338"/>
            <a:ext cx="10958286" cy="523220"/>
          </a:xfrm>
          <a:prstGeom prst="rect">
            <a:avLst/>
          </a:prstGeom>
          <a:noFill/>
        </p:spPr>
        <p:txBody>
          <a:bodyPr wrap="square" rtlCol="0">
            <a:spAutoFit/>
          </a:bodyPr>
          <a:lstStyle/>
          <a:p>
            <a:pPr algn="just"/>
            <a:r>
              <a:rPr lang="es-ES" sz="1400" dirty="0" smtClean="0">
                <a:latin typeface="Century Gothic" panose="020B0502020202020204" pitchFamily="34" charset="0"/>
              </a:rPr>
              <a:t>Los más partidarios de ahorrar mensualmente parte del sueldo son los residentes en Baleares (56,4%) mientras que entre los aragoneses un porcentaje </a:t>
            </a:r>
            <a:r>
              <a:rPr lang="es-ES" sz="1400" dirty="0">
                <a:latin typeface="Century Gothic" panose="020B0502020202020204" pitchFamily="34" charset="0"/>
              </a:rPr>
              <a:t>muy elevado (37,4%) no </a:t>
            </a:r>
            <a:r>
              <a:rPr lang="es-ES" sz="1400" dirty="0" smtClean="0">
                <a:latin typeface="Century Gothic" panose="020B0502020202020204" pitchFamily="34" charset="0"/>
              </a:rPr>
              <a:t>son partidarios de destinar parte de su sueldo a la pensión.</a:t>
            </a:r>
            <a:endParaRPr lang="es-ES" sz="1400" dirty="0">
              <a:latin typeface="Century Gothic" panose="020B0502020202020204" pitchFamily="34" charset="0"/>
            </a:endParaRPr>
          </a:p>
        </p:txBody>
      </p:sp>
      <p:sp>
        <p:nvSpPr>
          <p:cNvPr id="2" name="Elipse 1"/>
          <p:cNvSpPr/>
          <p:nvPr/>
        </p:nvSpPr>
        <p:spPr>
          <a:xfrm>
            <a:off x="1313645" y="3732670"/>
            <a:ext cx="502276" cy="33485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Elipse 10"/>
          <p:cNvSpPr/>
          <p:nvPr/>
        </p:nvSpPr>
        <p:spPr>
          <a:xfrm>
            <a:off x="2627290" y="4373020"/>
            <a:ext cx="502276" cy="33485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9717434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43</a:t>
            </a:fld>
            <a:endParaRPr lang="es-ES" b="1" dirty="0">
              <a:solidFill>
                <a:schemeClr val="bg1">
                  <a:lumMod val="50000"/>
                </a:schemeClr>
              </a:solidFill>
              <a:latin typeface="Century Gothic" panose="020B0502020202020204" pitchFamily="34" charset="0"/>
            </a:endParaRPr>
          </a:p>
        </p:txBody>
      </p:sp>
      <p:sp>
        <p:nvSpPr>
          <p:cNvPr id="4" name="Rectángulo 3"/>
          <p:cNvSpPr/>
          <p:nvPr/>
        </p:nvSpPr>
        <p:spPr>
          <a:xfrm>
            <a:off x="456461" y="861778"/>
            <a:ext cx="10929595" cy="261610"/>
          </a:xfrm>
          <a:prstGeom prst="rect">
            <a:avLst/>
          </a:prstGeom>
        </p:spPr>
        <p:txBody>
          <a:bodyPr wrap="none">
            <a:spAutoFit/>
          </a:bodyPr>
          <a:lstStyle/>
          <a:p>
            <a:r>
              <a:rPr lang="es-ES_tradnl" sz="1100" b="1" i="1" dirty="0">
                <a:solidFill>
                  <a:schemeClr val="bg1">
                    <a:lumMod val="50000"/>
                  </a:schemeClr>
                </a:solidFill>
                <a:latin typeface="Century Gothic" panose="020B0502020202020204" pitchFamily="34" charset="0"/>
              </a:rPr>
              <a:t>¿Indica ¿qué proporción/porcentaje de tu sueldo mensual estarías dispuesto a ahorrar para, en el futuro, cobrar una pensión complementaria a la pública? </a:t>
            </a:r>
            <a:endParaRPr lang="es-ES" sz="1100" b="1" i="1" dirty="0">
              <a:solidFill>
                <a:schemeClr val="bg1">
                  <a:lumMod val="50000"/>
                </a:schemeClr>
              </a:solidFill>
              <a:latin typeface="Century Gothic" panose="020B0502020202020204" pitchFamily="34" charset="0"/>
            </a:endParaRPr>
          </a:p>
        </p:txBody>
      </p:sp>
      <p:sp>
        <p:nvSpPr>
          <p:cNvPr id="9" name="24 CuadroTexto"/>
          <p:cNvSpPr txBox="1"/>
          <p:nvPr/>
        </p:nvSpPr>
        <p:spPr>
          <a:xfrm>
            <a:off x="759095" y="45043"/>
            <a:ext cx="8278228"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Porcentaje del sueldo que destinaria a ahorrar</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7" name="Rectángulo 6"/>
          <p:cNvSpPr/>
          <p:nvPr/>
        </p:nvSpPr>
        <p:spPr>
          <a:xfrm>
            <a:off x="3663993" y="6365046"/>
            <a:ext cx="4987263" cy="253916"/>
          </a:xfrm>
          <a:prstGeom prst="rect">
            <a:avLst/>
          </a:prstGeom>
        </p:spPr>
        <p:txBody>
          <a:bodyPr wrap="none">
            <a:spAutoFit/>
          </a:bodyPr>
          <a:lstStyle/>
          <a:p>
            <a:r>
              <a:rPr lang="es-ES" sz="1050" b="1" dirty="0" smtClean="0">
                <a:solidFill>
                  <a:schemeClr val="bg1">
                    <a:lumMod val="50000"/>
                  </a:schemeClr>
                </a:solidFill>
                <a:effectLst/>
                <a:latin typeface="Century Gothic" panose="020B0502020202020204" pitchFamily="34" charset="0"/>
                <a:ea typeface="Calibri" panose="020F0502020204030204" pitchFamily="34" charset="0"/>
              </a:rPr>
              <a:t>Base: 1168 individuos que sí están dispuestos a ahorrar parte de su sueldo</a:t>
            </a:r>
            <a:endParaRPr lang="es-ES" sz="1050" b="1" dirty="0">
              <a:solidFill>
                <a:schemeClr val="bg1">
                  <a:lumMod val="50000"/>
                </a:schemeClr>
              </a:solidFill>
              <a:latin typeface="Century Gothic" panose="020B0502020202020204" pitchFamily="34" charset="0"/>
            </a:endParaRPr>
          </a:p>
        </p:txBody>
      </p:sp>
      <p:sp>
        <p:nvSpPr>
          <p:cNvPr id="8" name="CuadroTexto 7"/>
          <p:cNvSpPr txBox="1"/>
          <p:nvPr/>
        </p:nvSpPr>
        <p:spPr>
          <a:xfrm>
            <a:off x="427770" y="1271669"/>
            <a:ext cx="10958286" cy="738664"/>
          </a:xfrm>
          <a:prstGeom prst="rect">
            <a:avLst/>
          </a:prstGeom>
          <a:noFill/>
        </p:spPr>
        <p:txBody>
          <a:bodyPr wrap="square" rtlCol="0">
            <a:spAutoFit/>
          </a:bodyPr>
          <a:lstStyle/>
          <a:p>
            <a:pPr algn="just"/>
            <a:r>
              <a:rPr lang="es-ES" sz="1400" dirty="0" smtClean="0">
                <a:latin typeface="Century Gothic" panose="020B0502020202020204" pitchFamily="34" charset="0"/>
              </a:rPr>
              <a:t>Preguntado a ese 43,2% de españoles que afirman estar dispuestos a ahorrar parte de su sueldo, cual sería el porcentaje que destinaria a dicho ahorro, un 31% destinaría un 5% de su sueldo, un 24% ahorraría un 3% y cerca del 21%, más del 5% de su sueldo.</a:t>
            </a:r>
            <a:endParaRPr lang="es-ES" sz="1400" dirty="0">
              <a:latin typeface="Century Gothic" panose="020B0502020202020204" pitchFamily="34" charset="0"/>
            </a:endParaRPr>
          </a:p>
        </p:txBody>
      </p:sp>
      <p:pic>
        <p:nvPicPr>
          <p:cNvPr id="2" name="Imagen 1"/>
          <p:cNvPicPr>
            <a:picLocks noChangeAspect="1"/>
          </p:cNvPicPr>
          <p:nvPr/>
        </p:nvPicPr>
        <p:blipFill>
          <a:blip r:embed="rId2"/>
          <a:stretch>
            <a:fillRect/>
          </a:stretch>
        </p:blipFill>
        <p:spPr>
          <a:xfrm>
            <a:off x="2432645" y="2151449"/>
            <a:ext cx="7449958" cy="4072481"/>
          </a:xfrm>
          <a:prstGeom prst="rect">
            <a:avLst/>
          </a:prstGeom>
        </p:spPr>
      </p:pic>
    </p:spTree>
    <p:extLst>
      <p:ext uri="{BB962C8B-B14F-4D97-AF65-F5344CB8AC3E}">
        <p14:creationId xmlns:p14="http://schemas.microsoft.com/office/powerpoint/2010/main" val="37902458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818283719"/>
              </p:ext>
            </p:extLst>
          </p:nvPr>
        </p:nvGraphicFramePr>
        <p:xfrm>
          <a:off x="259306" y="1481233"/>
          <a:ext cx="10654331" cy="5418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p:nvPr>
            <p:extLst>
              <p:ext uri="{D42A27DB-BD31-4B8C-83A1-F6EECF244321}">
                <p14:modId xmlns:p14="http://schemas.microsoft.com/office/powerpoint/2010/main" val="2920996505"/>
              </p:ext>
            </p:extLst>
          </p:nvPr>
        </p:nvGraphicFramePr>
        <p:xfrm>
          <a:off x="4154613" y="1481233"/>
          <a:ext cx="11009173"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ángulo 10"/>
          <p:cNvSpPr/>
          <p:nvPr/>
        </p:nvSpPr>
        <p:spPr>
          <a:xfrm>
            <a:off x="3663993" y="6505998"/>
            <a:ext cx="4751622"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1168 individuos que sí están dispuestos a ahorrar parte de su sueldo</a:t>
            </a:r>
            <a:endParaRPr lang="es-ES" sz="1000" b="1" dirty="0">
              <a:solidFill>
                <a:schemeClr val="bg1">
                  <a:lumMod val="50000"/>
                </a:schemeClr>
              </a:solidFill>
              <a:latin typeface="Century Gothic" panose="020B0502020202020204" pitchFamily="34" charset="0"/>
            </a:endParaRPr>
          </a:p>
        </p:txBody>
      </p:sp>
      <p:sp>
        <p:nvSpPr>
          <p:cNvPr id="12" name="Rectángulo 11"/>
          <p:cNvSpPr/>
          <p:nvPr/>
        </p:nvSpPr>
        <p:spPr>
          <a:xfrm>
            <a:off x="483757" y="698005"/>
            <a:ext cx="10929595" cy="261610"/>
          </a:xfrm>
          <a:prstGeom prst="rect">
            <a:avLst/>
          </a:prstGeom>
        </p:spPr>
        <p:txBody>
          <a:bodyPr wrap="none">
            <a:spAutoFit/>
          </a:bodyPr>
          <a:lstStyle/>
          <a:p>
            <a:r>
              <a:rPr lang="es-ES_tradnl" sz="1100" b="1" dirty="0">
                <a:solidFill>
                  <a:schemeClr val="bg1">
                    <a:lumMod val="50000"/>
                  </a:schemeClr>
                </a:solidFill>
                <a:latin typeface="Century Gothic" panose="020B0502020202020204" pitchFamily="34" charset="0"/>
              </a:rPr>
              <a:t>¿Indica ¿qué proporción/porcentaje de tu sueldo mensual estarías dispuesto a ahorrar para, en el futuro, cobrar una pensión complementaria a la pública? </a:t>
            </a:r>
            <a:endParaRPr lang="es-ES" sz="1100" b="1" dirty="0">
              <a:solidFill>
                <a:schemeClr val="bg1">
                  <a:lumMod val="50000"/>
                </a:schemeClr>
              </a:solidFill>
              <a:latin typeface="Century Gothic" panose="020B0502020202020204" pitchFamily="34" charset="0"/>
            </a:endParaRPr>
          </a:p>
        </p:txBody>
      </p:sp>
      <p:sp>
        <p:nvSpPr>
          <p:cNvPr id="13" name="24 CuadroTexto"/>
          <p:cNvSpPr txBox="1"/>
          <p:nvPr/>
        </p:nvSpPr>
        <p:spPr>
          <a:xfrm>
            <a:off x="759095" y="45043"/>
            <a:ext cx="8278228"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Porcentaje del sueldo que destinaria a ahorrar</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14" name="CuadroTexto 13"/>
          <p:cNvSpPr txBox="1"/>
          <p:nvPr/>
        </p:nvSpPr>
        <p:spPr>
          <a:xfrm>
            <a:off x="463326" y="1014204"/>
            <a:ext cx="10958286" cy="738664"/>
          </a:xfrm>
          <a:prstGeom prst="rect">
            <a:avLst/>
          </a:prstGeom>
          <a:noFill/>
        </p:spPr>
        <p:txBody>
          <a:bodyPr wrap="square" rtlCol="0">
            <a:spAutoFit/>
          </a:bodyPr>
          <a:lstStyle/>
          <a:p>
            <a:pPr algn="just"/>
            <a:r>
              <a:rPr lang="es-ES" sz="1400" dirty="0" smtClean="0">
                <a:latin typeface="Century Gothic" panose="020B0502020202020204" pitchFamily="34" charset="0"/>
              </a:rPr>
              <a:t>De acuerdo al sexo del entrevistado, no se aprecian diferencias dignas de mención. Sin embargo según la edad, si hay algunas que deben ser destacadas. Los españoles de 18 a 29 años son los que destinarían un mayor porcentaje de su sueldo a ahorrar para la pensión complementaria (57,2% de este grupo de edad destinaría el 5% o más de su sueldo a ello)</a:t>
            </a:r>
            <a:endParaRPr lang="es-ES" sz="1400" dirty="0">
              <a:latin typeface="Century Gothic" panose="020B0502020202020204" pitchFamily="34" charset="0"/>
            </a:endParaRPr>
          </a:p>
        </p:txBody>
      </p:sp>
      <p:cxnSp>
        <p:nvCxnSpPr>
          <p:cNvPr id="3" name="Conector recto 2"/>
          <p:cNvCxnSpPr/>
          <p:nvPr/>
        </p:nvCxnSpPr>
        <p:spPr>
          <a:xfrm flipH="1" flipV="1">
            <a:off x="3930554" y="2183642"/>
            <a:ext cx="13648" cy="3657600"/>
          </a:xfrm>
          <a:prstGeom prst="line">
            <a:avLst/>
          </a:prstGeom>
          <a:ln w="412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Abrir llave 3"/>
          <p:cNvSpPr/>
          <p:nvPr/>
        </p:nvSpPr>
        <p:spPr>
          <a:xfrm>
            <a:off x="4735773" y="2716781"/>
            <a:ext cx="204717" cy="1937982"/>
          </a:xfrm>
          <a:prstGeom prst="leftBrac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15" name="Abrir llave 14"/>
          <p:cNvSpPr/>
          <p:nvPr/>
        </p:nvSpPr>
        <p:spPr>
          <a:xfrm>
            <a:off x="7331125" y="2957271"/>
            <a:ext cx="204717" cy="1761802"/>
          </a:xfrm>
          <a:prstGeom prst="leftBrac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16" name="Abrir llave 15"/>
          <p:cNvSpPr/>
          <p:nvPr/>
        </p:nvSpPr>
        <p:spPr>
          <a:xfrm>
            <a:off x="9885535" y="3212653"/>
            <a:ext cx="204717" cy="1937982"/>
          </a:xfrm>
          <a:prstGeom prst="leftBrac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6" name="CuadroTexto 5"/>
          <p:cNvSpPr txBox="1"/>
          <p:nvPr/>
        </p:nvSpPr>
        <p:spPr>
          <a:xfrm>
            <a:off x="6315509" y="3566091"/>
            <a:ext cx="901208" cy="553998"/>
          </a:xfrm>
          <a:prstGeom prst="rect">
            <a:avLst/>
          </a:prstGeom>
          <a:noFill/>
        </p:spPr>
        <p:txBody>
          <a:bodyPr wrap="none" rtlCol="0">
            <a:spAutoFit/>
          </a:bodyPr>
          <a:lstStyle/>
          <a:p>
            <a:pPr algn="ctr"/>
            <a:r>
              <a:rPr lang="es-ES" sz="1200" b="1" dirty="0" smtClean="0">
                <a:solidFill>
                  <a:schemeClr val="bg1">
                    <a:lumMod val="50000"/>
                  </a:schemeClr>
                </a:solidFill>
                <a:latin typeface="Century Gothic" panose="020B0502020202020204" pitchFamily="34" charset="0"/>
              </a:rPr>
              <a:t>5% o más</a:t>
            </a:r>
          </a:p>
          <a:p>
            <a:pPr algn="ctr"/>
            <a:r>
              <a:rPr lang="es-ES" b="1" dirty="0" smtClean="0">
                <a:solidFill>
                  <a:srgbClr val="FF0000"/>
                </a:solidFill>
                <a:latin typeface="Century Gothic" panose="020B0502020202020204" pitchFamily="34" charset="0"/>
              </a:rPr>
              <a:t>47,7%</a:t>
            </a:r>
            <a:endParaRPr lang="es-ES" b="1" dirty="0">
              <a:solidFill>
                <a:srgbClr val="FF0000"/>
              </a:solidFill>
              <a:latin typeface="Century Gothic" panose="020B0502020202020204" pitchFamily="34" charset="0"/>
            </a:endParaRPr>
          </a:p>
        </p:txBody>
      </p:sp>
      <p:sp>
        <p:nvSpPr>
          <p:cNvPr id="17" name="CuadroTexto 16"/>
          <p:cNvSpPr txBox="1"/>
          <p:nvPr/>
        </p:nvSpPr>
        <p:spPr>
          <a:xfrm>
            <a:off x="8900060" y="3865468"/>
            <a:ext cx="901208" cy="553998"/>
          </a:xfrm>
          <a:prstGeom prst="rect">
            <a:avLst/>
          </a:prstGeom>
          <a:noFill/>
        </p:spPr>
        <p:txBody>
          <a:bodyPr wrap="none" rtlCol="0">
            <a:spAutoFit/>
          </a:bodyPr>
          <a:lstStyle/>
          <a:p>
            <a:pPr algn="ctr"/>
            <a:r>
              <a:rPr lang="es-ES" sz="1200" b="1" dirty="0" smtClean="0">
                <a:solidFill>
                  <a:schemeClr val="bg1">
                    <a:lumMod val="50000"/>
                  </a:schemeClr>
                </a:solidFill>
                <a:latin typeface="Century Gothic" panose="020B0502020202020204" pitchFamily="34" charset="0"/>
              </a:rPr>
              <a:t>5% o más</a:t>
            </a:r>
          </a:p>
          <a:p>
            <a:pPr algn="ctr"/>
            <a:r>
              <a:rPr lang="es-ES" b="1" dirty="0" smtClean="0">
                <a:solidFill>
                  <a:srgbClr val="FF0000"/>
                </a:solidFill>
                <a:latin typeface="Century Gothic" panose="020B0502020202020204" pitchFamily="34" charset="0"/>
              </a:rPr>
              <a:t>54,2%</a:t>
            </a:r>
            <a:endParaRPr lang="es-ES" b="1" dirty="0">
              <a:solidFill>
                <a:srgbClr val="FF0000"/>
              </a:solidFill>
              <a:latin typeface="Century Gothic" panose="020B0502020202020204" pitchFamily="34" charset="0"/>
            </a:endParaRPr>
          </a:p>
        </p:txBody>
      </p:sp>
      <p:sp>
        <p:nvSpPr>
          <p:cNvPr id="18" name="CuadroTexto 17"/>
          <p:cNvSpPr txBox="1"/>
          <p:nvPr/>
        </p:nvSpPr>
        <p:spPr>
          <a:xfrm>
            <a:off x="3929517" y="3451618"/>
            <a:ext cx="901208" cy="553998"/>
          </a:xfrm>
          <a:prstGeom prst="rect">
            <a:avLst/>
          </a:prstGeom>
          <a:noFill/>
        </p:spPr>
        <p:txBody>
          <a:bodyPr wrap="none" rtlCol="0">
            <a:spAutoFit/>
          </a:bodyPr>
          <a:lstStyle/>
          <a:p>
            <a:pPr algn="ctr"/>
            <a:r>
              <a:rPr lang="es-ES" sz="1200" b="1" dirty="0" smtClean="0">
                <a:solidFill>
                  <a:schemeClr val="bg1">
                    <a:lumMod val="50000"/>
                  </a:schemeClr>
                </a:solidFill>
                <a:latin typeface="Century Gothic" panose="020B0502020202020204" pitchFamily="34" charset="0"/>
              </a:rPr>
              <a:t>5% o más</a:t>
            </a:r>
          </a:p>
          <a:p>
            <a:pPr algn="ctr"/>
            <a:r>
              <a:rPr lang="es-ES" b="1" dirty="0" smtClean="0">
                <a:solidFill>
                  <a:srgbClr val="FF0000"/>
                </a:solidFill>
                <a:latin typeface="Century Gothic" panose="020B0502020202020204" pitchFamily="34" charset="0"/>
              </a:rPr>
              <a:t>57,2%</a:t>
            </a:r>
            <a:endParaRPr lang="es-ES" b="1" dirty="0">
              <a:solidFill>
                <a:srgbClr val="FF0000"/>
              </a:solidFill>
              <a:latin typeface="Century Gothic" panose="020B0502020202020204" pitchFamily="34" charset="0"/>
            </a:endParaRPr>
          </a:p>
        </p:txBody>
      </p:sp>
      <p:sp>
        <p:nvSpPr>
          <p:cNvPr id="19" name="Abrir llave 18"/>
          <p:cNvSpPr/>
          <p:nvPr/>
        </p:nvSpPr>
        <p:spPr>
          <a:xfrm>
            <a:off x="2703129" y="3081870"/>
            <a:ext cx="204717" cy="1761802"/>
          </a:xfrm>
          <a:prstGeom prst="leftBrac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20" name="CuadroTexto 19"/>
          <p:cNvSpPr txBox="1"/>
          <p:nvPr/>
        </p:nvSpPr>
        <p:spPr>
          <a:xfrm>
            <a:off x="1896873" y="3728617"/>
            <a:ext cx="901208" cy="553998"/>
          </a:xfrm>
          <a:prstGeom prst="rect">
            <a:avLst/>
          </a:prstGeom>
          <a:noFill/>
        </p:spPr>
        <p:txBody>
          <a:bodyPr wrap="none" rtlCol="0">
            <a:spAutoFit/>
          </a:bodyPr>
          <a:lstStyle/>
          <a:p>
            <a:pPr algn="ctr"/>
            <a:r>
              <a:rPr lang="es-ES" sz="1200" b="1" dirty="0" smtClean="0">
                <a:solidFill>
                  <a:schemeClr val="bg1">
                    <a:lumMod val="50000"/>
                  </a:schemeClr>
                </a:solidFill>
                <a:latin typeface="Century Gothic" panose="020B0502020202020204" pitchFamily="34" charset="0"/>
              </a:rPr>
              <a:t>5% o más</a:t>
            </a:r>
          </a:p>
          <a:p>
            <a:pPr algn="ctr"/>
            <a:r>
              <a:rPr lang="es-ES" b="1" dirty="0" smtClean="0">
                <a:solidFill>
                  <a:srgbClr val="FF0000"/>
                </a:solidFill>
                <a:latin typeface="Century Gothic" panose="020B0502020202020204" pitchFamily="34" charset="0"/>
              </a:rPr>
              <a:t>50,1%</a:t>
            </a:r>
            <a:endParaRPr lang="es-ES" b="1" dirty="0">
              <a:solidFill>
                <a:srgbClr val="FF0000"/>
              </a:solidFill>
              <a:latin typeface="Century Gothic" panose="020B0502020202020204" pitchFamily="34" charset="0"/>
            </a:endParaRPr>
          </a:p>
        </p:txBody>
      </p:sp>
      <p:sp>
        <p:nvSpPr>
          <p:cNvPr id="21" name="Abrir llave 20"/>
          <p:cNvSpPr/>
          <p:nvPr/>
        </p:nvSpPr>
        <p:spPr>
          <a:xfrm>
            <a:off x="835657" y="2996052"/>
            <a:ext cx="204717" cy="1937982"/>
          </a:xfrm>
          <a:prstGeom prst="leftBrac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22" name="CuadroTexto 21"/>
          <p:cNvSpPr txBox="1"/>
          <p:nvPr/>
        </p:nvSpPr>
        <p:spPr>
          <a:xfrm>
            <a:off x="29401" y="3799129"/>
            <a:ext cx="901208" cy="553998"/>
          </a:xfrm>
          <a:prstGeom prst="rect">
            <a:avLst/>
          </a:prstGeom>
          <a:noFill/>
        </p:spPr>
        <p:txBody>
          <a:bodyPr wrap="none" rtlCol="0">
            <a:spAutoFit/>
          </a:bodyPr>
          <a:lstStyle/>
          <a:p>
            <a:pPr algn="ctr"/>
            <a:r>
              <a:rPr lang="es-ES" sz="1200" b="1" dirty="0" smtClean="0">
                <a:solidFill>
                  <a:schemeClr val="bg1">
                    <a:lumMod val="50000"/>
                  </a:schemeClr>
                </a:solidFill>
                <a:latin typeface="Century Gothic" panose="020B0502020202020204" pitchFamily="34" charset="0"/>
              </a:rPr>
              <a:t>5% o más</a:t>
            </a:r>
          </a:p>
          <a:p>
            <a:pPr algn="ctr"/>
            <a:r>
              <a:rPr lang="es-ES" b="1" dirty="0" smtClean="0">
                <a:solidFill>
                  <a:srgbClr val="FF0000"/>
                </a:solidFill>
                <a:latin typeface="Century Gothic" panose="020B0502020202020204" pitchFamily="34" charset="0"/>
              </a:rPr>
              <a:t>54,2%</a:t>
            </a:r>
            <a:endParaRPr lang="es-ES"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7164891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45</a:t>
            </a:fld>
            <a:endParaRPr lang="es-ES" b="1" dirty="0">
              <a:solidFill>
                <a:schemeClr val="bg1">
                  <a:lumMod val="50000"/>
                </a:schemeClr>
              </a:solidFill>
              <a:latin typeface="Century Gothic" panose="020B0502020202020204" pitchFamily="34" charset="0"/>
            </a:endParaRPr>
          </a:p>
        </p:txBody>
      </p:sp>
      <p:graphicFrame>
        <p:nvGraphicFramePr>
          <p:cNvPr id="6" name="Gráfico 5"/>
          <p:cNvGraphicFramePr/>
          <p:nvPr>
            <p:extLst>
              <p:ext uri="{D42A27DB-BD31-4B8C-83A1-F6EECF244321}">
                <p14:modId xmlns:p14="http://schemas.microsoft.com/office/powerpoint/2010/main" val="4172557623"/>
              </p:ext>
            </p:extLst>
          </p:nvPr>
        </p:nvGraphicFramePr>
        <p:xfrm>
          <a:off x="367863" y="1807082"/>
          <a:ext cx="11824137" cy="477554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3663993" y="6455664"/>
            <a:ext cx="4987263" cy="253916"/>
          </a:xfrm>
          <a:prstGeom prst="rect">
            <a:avLst/>
          </a:prstGeom>
        </p:spPr>
        <p:txBody>
          <a:bodyPr wrap="none">
            <a:spAutoFit/>
          </a:bodyPr>
          <a:lstStyle/>
          <a:p>
            <a:r>
              <a:rPr lang="es-ES" sz="1050" b="1" dirty="0" smtClean="0">
                <a:solidFill>
                  <a:schemeClr val="bg1">
                    <a:lumMod val="50000"/>
                  </a:schemeClr>
                </a:solidFill>
                <a:effectLst/>
                <a:latin typeface="Century Gothic" panose="020B0502020202020204" pitchFamily="34" charset="0"/>
                <a:ea typeface="Calibri" panose="020F0502020204030204" pitchFamily="34" charset="0"/>
              </a:rPr>
              <a:t>Base: 1168 individuos que sí están dispuestos a ahorrar parte de su sueldo</a:t>
            </a:r>
            <a:endParaRPr lang="es-ES" sz="1050" b="1" dirty="0">
              <a:solidFill>
                <a:schemeClr val="bg1">
                  <a:lumMod val="50000"/>
                </a:schemeClr>
              </a:solidFill>
              <a:latin typeface="Century Gothic" panose="020B0502020202020204" pitchFamily="34" charset="0"/>
            </a:endParaRPr>
          </a:p>
        </p:txBody>
      </p:sp>
      <p:sp>
        <p:nvSpPr>
          <p:cNvPr id="8" name="Rectángulo 7"/>
          <p:cNvSpPr/>
          <p:nvPr/>
        </p:nvSpPr>
        <p:spPr>
          <a:xfrm>
            <a:off x="456461" y="788655"/>
            <a:ext cx="10929595" cy="261610"/>
          </a:xfrm>
          <a:prstGeom prst="rect">
            <a:avLst/>
          </a:prstGeom>
        </p:spPr>
        <p:txBody>
          <a:bodyPr wrap="none">
            <a:spAutoFit/>
          </a:bodyPr>
          <a:lstStyle/>
          <a:p>
            <a:r>
              <a:rPr lang="es-ES_tradnl" sz="1100" b="1" i="1" dirty="0">
                <a:solidFill>
                  <a:schemeClr val="bg1">
                    <a:lumMod val="50000"/>
                  </a:schemeClr>
                </a:solidFill>
                <a:latin typeface="Century Gothic" panose="020B0502020202020204" pitchFamily="34" charset="0"/>
              </a:rPr>
              <a:t>¿Indica ¿qué proporción/porcentaje de tu sueldo mensual estarías dispuesto a ahorrar para, en el futuro, cobrar una pensión complementaria a la pública?</a:t>
            </a:r>
            <a:r>
              <a:rPr lang="es-ES_tradnl" sz="1100" b="1" i="1" dirty="0">
                <a:solidFill>
                  <a:schemeClr val="bg1">
                    <a:lumMod val="50000"/>
                  </a:schemeClr>
                </a:solidFill>
              </a:rPr>
              <a:t> </a:t>
            </a:r>
            <a:endParaRPr lang="es-ES" sz="1100" b="1" i="1" dirty="0">
              <a:solidFill>
                <a:schemeClr val="bg1">
                  <a:lumMod val="50000"/>
                </a:schemeClr>
              </a:solidFill>
              <a:latin typeface="Century Gothic" panose="020B0502020202020204" pitchFamily="34" charset="0"/>
            </a:endParaRPr>
          </a:p>
        </p:txBody>
      </p:sp>
      <p:sp>
        <p:nvSpPr>
          <p:cNvPr id="11" name="24 CuadroTexto"/>
          <p:cNvSpPr txBox="1"/>
          <p:nvPr/>
        </p:nvSpPr>
        <p:spPr>
          <a:xfrm>
            <a:off x="759095" y="45043"/>
            <a:ext cx="8278228"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Porcentaje del sueldo que destinaria a ahorrar</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9" name="CuadroTexto 8"/>
          <p:cNvSpPr txBox="1"/>
          <p:nvPr/>
        </p:nvSpPr>
        <p:spPr>
          <a:xfrm>
            <a:off x="615686" y="1156904"/>
            <a:ext cx="10958286" cy="523220"/>
          </a:xfrm>
          <a:prstGeom prst="rect">
            <a:avLst/>
          </a:prstGeom>
          <a:noFill/>
        </p:spPr>
        <p:txBody>
          <a:bodyPr wrap="square" rtlCol="0">
            <a:spAutoFit/>
          </a:bodyPr>
          <a:lstStyle/>
          <a:p>
            <a:pPr algn="just"/>
            <a:r>
              <a:rPr lang="es-ES" sz="1400" dirty="0" smtClean="0">
                <a:latin typeface="Century Gothic" panose="020B0502020202020204" pitchFamily="34" charset="0"/>
              </a:rPr>
              <a:t>Los riojanos son los españoles que mayor porcentaje de su sueldo destinarían a ahorrar para la pensión complementaria. Por el contrario, los extremeños son quienes menos dinero destinarían de su sueldo para ahorrarlo de cara a la pensión</a:t>
            </a:r>
            <a:endParaRPr lang="es-ES" sz="1400" dirty="0">
              <a:latin typeface="Century Gothic" panose="020B0502020202020204" pitchFamily="34" charset="0"/>
            </a:endParaRPr>
          </a:p>
        </p:txBody>
      </p:sp>
      <p:sp>
        <p:nvSpPr>
          <p:cNvPr id="2" name="Elipse 1"/>
          <p:cNvSpPr/>
          <p:nvPr/>
        </p:nvSpPr>
        <p:spPr>
          <a:xfrm>
            <a:off x="7418305" y="3506544"/>
            <a:ext cx="691175" cy="2057014"/>
          </a:xfrm>
          <a:prstGeom prst="ellipse">
            <a:avLst/>
          </a:prstGeom>
          <a:noFill/>
          <a:ln w="31750">
            <a:solidFill>
              <a:srgbClr val="FF5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Elipse 9"/>
          <p:cNvSpPr/>
          <p:nvPr/>
        </p:nvSpPr>
        <p:spPr>
          <a:xfrm>
            <a:off x="11399308" y="2968488"/>
            <a:ext cx="628341" cy="1995460"/>
          </a:xfrm>
          <a:prstGeom prst="ellipse">
            <a:avLst/>
          </a:prstGeom>
          <a:noFill/>
          <a:ln w="2540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7513457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46</a:t>
            </a:fld>
            <a:endParaRPr lang="es-ES" b="1" dirty="0">
              <a:solidFill>
                <a:schemeClr val="bg1">
                  <a:lumMod val="50000"/>
                </a:schemeClr>
              </a:solidFill>
              <a:latin typeface="Century Gothic" panose="020B0502020202020204" pitchFamily="34" charset="0"/>
            </a:endParaRPr>
          </a:p>
        </p:txBody>
      </p:sp>
      <p:sp>
        <p:nvSpPr>
          <p:cNvPr id="4" name="Rectángulo 3"/>
          <p:cNvSpPr/>
          <p:nvPr/>
        </p:nvSpPr>
        <p:spPr>
          <a:xfrm>
            <a:off x="615686" y="1111395"/>
            <a:ext cx="11267300" cy="430887"/>
          </a:xfrm>
          <a:prstGeom prst="rect">
            <a:avLst/>
          </a:prstGeom>
        </p:spPr>
        <p:txBody>
          <a:bodyPr wrap="square">
            <a:spAutoFit/>
          </a:bodyPr>
          <a:lstStyle/>
          <a:p>
            <a:r>
              <a:rPr lang="es-ES_tradnl" sz="1100" b="1" i="1" dirty="0">
                <a:solidFill>
                  <a:schemeClr val="bg1">
                    <a:lumMod val="50000"/>
                  </a:schemeClr>
                </a:solidFill>
                <a:latin typeface="Century Gothic" panose="020B0502020202020204" pitchFamily="34" charset="0"/>
              </a:rPr>
              <a:t>¿Para finalizar, ¿aceptarías que este sistema de ahorro vinculado a tu vida laboral fuese obligatorio como sucede en otros </a:t>
            </a:r>
            <a:r>
              <a:rPr lang="es-ES_tradnl" sz="1100" b="1" i="1" dirty="0" smtClean="0">
                <a:solidFill>
                  <a:schemeClr val="bg1">
                    <a:lumMod val="50000"/>
                  </a:schemeClr>
                </a:solidFill>
                <a:latin typeface="Century Gothic" panose="020B0502020202020204" pitchFamily="34" charset="0"/>
              </a:rPr>
              <a:t>países </a:t>
            </a:r>
            <a:r>
              <a:rPr lang="es-ES_tradnl" sz="1100" b="1" i="1" dirty="0">
                <a:solidFill>
                  <a:schemeClr val="bg1">
                    <a:lumMod val="50000"/>
                  </a:schemeClr>
                </a:solidFill>
                <a:latin typeface="Century Gothic" panose="020B0502020202020204" pitchFamily="34" charset="0"/>
              </a:rPr>
              <a:t>europeos, o preferirías que </a:t>
            </a:r>
            <a:r>
              <a:rPr lang="es-ES_tradnl" sz="1100" b="1" i="1" dirty="0" smtClean="0">
                <a:solidFill>
                  <a:schemeClr val="bg1">
                    <a:lumMod val="50000"/>
                  </a:schemeClr>
                </a:solidFill>
                <a:latin typeface="Century Gothic" panose="020B0502020202020204" pitchFamily="34" charset="0"/>
              </a:rPr>
              <a:t>fuese voluntario </a:t>
            </a:r>
            <a:r>
              <a:rPr lang="es-ES_tradnl" sz="1100" b="1" i="1" dirty="0">
                <a:solidFill>
                  <a:schemeClr val="bg1">
                    <a:lumMod val="50000"/>
                  </a:schemeClr>
                </a:solidFill>
                <a:latin typeface="Century Gothic" panose="020B0502020202020204" pitchFamily="34" charset="0"/>
              </a:rPr>
              <a:t>para el </a:t>
            </a:r>
            <a:r>
              <a:rPr lang="es-ES_tradnl" sz="1100" b="1" i="1" dirty="0" smtClean="0">
                <a:solidFill>
                  <a:schemeClr val="bg1">
                    <a:lumMod val="50000"/>
                  </a:schemeClr>
                </a:solidFill>
                <a:latin typeface="Century Gothic" panose="020B0502020202020204" pitchFamily="34" charset="0"/>
              </a:rPr>
              <a:t>trabajador? </a:t>
            </a:r>
            <a:endParaRPr lang="es-ES" sz="1100" b="1" i="1" dirty="0">
              <a:solidFill>
                <a:schemeClr val="bg1">
                  <a:lumMod val="50000"/>
                </a:schemeClr>
              </a:solidFill>
              <a:latin typeface="Century Gothic" panose="020B0502020202020204" pitchFamily="34" charset="0"/>
            </a:endParaRPr>
          </a:p>
        </p:txBody>
      </p:sp>
      <p:sp>
        <p:nvSpPr>
          <p:cNvPr id="9" name="24 CuadroTexto"/>
          <p:cNvSpPr txBox="1"/>
          <p:nvPr/>
        </p:nvSpPr>
        <p:spPr>
          <a:xfrm>
            <a:off x="797873" y="45043"/>
            <a:ext cx="9764109" cy="954107"/>
          </a:xfrm>
          <a:prstGeom prst="rect">
            <a:avLst/>
          </a:prstGeom>
          <a:noFill/>
        </p:spPr>
        <p:txBody>
          <a:bodyPr wrap="square" rtlCol="0">
            <a:spAutoFit/>
          </a:bodyPr>
          <a:lstStyle/>
          <a:p>
            <a:r>
              <a:rPr lang="es-ES_tradnl" sz="27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Sistema de ahorro vinculado a la vida laboral debería ser obligatorio o voluntario</a:t>
            </a:r>
            <a:endParaRPr lang="es-ES" sz="27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7" name="Rectángulo 6"/>
          <p:cNvSpPr/>
          <p:nvPr/>
        </p:nvSpPr>
        <p:spPr>
          <a:xfrm>
            <a:off x="5004067" y="6455664"/>
            <a:ext cx="2452916"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Total Muestra (2702 individuos)</a:t>
            </a:r>
            <a:endParaRPr lang="es-ES" sz="1000" b="1" dirty="0">
              <a:solidFill>
                <a:schemeClr val="bg1">
                  <a:lumMod val="50000"/>
                </a:schemeClr>
              </a:solidFill>
              <a:latin typeface="Century Gothic" panose="020B0502020202020204" pitchFamily="34" charset="0"/>
            </a:endParaRPr>
          </a:p>
        </p:txBody>
      </p:sp>
      <p:sp>
        <p:nvSpPr>
          <p:cNvPr id="8" name="CuadroTexto 7"/>
          <p:cNvSpPr txBox="1"/>
          <p:nvPr/>
        </p:nvSpPr>
        <p:spPr>
          <a:xfrm>
            <a:off x="615686" y="1590807"/>
            <a:ext cx="10958286" cy="738664"/>
          </a:xfrm>
          <a:prstGeom prst="rect">
            <a:avLst/>
          </a:prstGeom>
          <a:noFill/>
        </p:spPr>
        <p:txBody>
          <a:bodyPr wrap="square" rtlCol="0">
            <a:spAutoFit/>
          </a:bodyPr>
          <a:lstStyle/>
          <a:p>
            <a:pPr algn="just"/>
            <a:r>
              <a:rPr lang="es-ES" sz="1400" dirty="0" smtClean="0">
                <a:latin typeface="Century Gothic" panose="020B0502020202020204" pitchFamily="34" charset="0"/>
              </a:rPr>
              <a:t>La mayoría de los españoles no está por la labor de que haya un sistema de ahorro obligatorio. Cerca de 6 de cada 10 españoles considera que dicho sistema debería ser voluntario, frente a algo más de una cuarta parte, que opina que debería ser obligatorio. Un 14% no tiene una opinión formada al respecto</a:t>
            </a:r>
            <a:endParaRPr lang="es-ES" sz="1400" dirty="0">
              <a:latin typeface="Century Gothic" panose="020B0502020202020204" pitchFamily="34" charset="0"/>
            </a:endParaRPr>
          </a:p>
        </p:txBody>
      </p:sp>
      <p:pic>
        <p:nvPicPr>
          <p:cNvPr id="2" name="Imagen 1"/>
          <p:cNvPicPr>
            <a:picLocks noChangeAspect="1"/>
          </p:cNvPicPr>
          <p:nvPr/>
        </p:nvPicPr>
        <p:blipFill>
          <a:blip r:embed="rId2"/>
          <a:stretch>
            <a:fillRect/>
          </a:stretch>
        </p:blipFill>
        <p:spPr>
          <a:xfrm>
            <a:off x="2992105" y="2489713"/>
            <a:ext cx="5950212" cy="3749365"/>
          </a:xfrm>
          <a:prstGeom prst="rect">
            <a:avLst/>
          </a:prstGeom>
        </p:spPr>
      </p:pic>
    </p:spTree>
    <p:extLst>
      <p:ext uri="{BB962C8B-B14F-4D97-AF65-F5344CB8AC3E}">
        <p14:creationId xmlns:p14="http://schemas.microsoft.com/office/powerpoint/2010/main" val="3766575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47</a:t>
            </a:fld>
            <a:endParaRPr lang="es-ES" b="1" dirty="0">
              <a:solidFill>
                <a:schemeClr val="bg1">
                  <a:lumMod val="50000"/>
                </a:schemeClr>
              </a:solidFill>
              <a:latin typeface="Century Gothic" panose="020B0502020202020204" pitchFamily="34" charset="0"/>
            </a:endParaRPr>
          </a:p>
        </p:txBody>
      </p:sp>
      <p:graphicFrame>
        <p:nvGraphicFramePr>
          <p:cNvPr id="6" name="Gráfico 5"/>
          <p:cNvGraphicFramePr/>
          <p:nvPr>
            <p:extLst>
              <p:ext uri="{D42A27DB-BD31-4B8C-83A1-F6EECF244321}">
                <p14:modId xmlns:p14="http://schemas.microsoft.com/office/powerpoint/2010/main" val="1152625824"/>
              </p:ext>
            </p:extLst>
          </p:nvPr>
        </p:nvGraphicFramePr>
        <p:xfrm>
          <a:off x="797873" y="2271896"/>
          <a:ext cx="10421745" cy="409315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346329" y="1111395"/>
            <a:ext cx="11536657" cy="430887"/>
          </a:xfrm>
          <a:prstGeom prst="rect">
            <a:avLst/>
          </a:prstGeom>
        </p:spPr>
        <p:txBody>
          <a:bodyPr wrap="square">
            <a:spAutoFit/>
          </a:bodyPr>
          <a:lstStyle/>
          <a:p>
            <a:r>
              <a:rPr lang="es-ES_tradnl" sz="1100" b="1" i="1" dirty="0">
                <a:solidFill>
                  <a:schemeClr val="bg1">
                    <a:lumMod val="50000"/>
                  </a:schemeClr>
                </a:solidFill>
                <a:latin typeface="Century Gothic" panose="020B0502020202020204" pitchFamily="34" charset="0"/>
              </a:rPr>
              <a:t>¿Para finalizar, ¿aceptarías que este sistema de ahorro vinculado a tu vida laboral fuese obligatorio como sucede en otros  países europeos, o preferirías que </a:t>
            </a:r>
            <a:r>
              <a:rPr lang="es-ES_tradnl" sz="1100" b="1" i="1" dirty="0" smtClean="0">
                <a:solidFill>
                  <a:schemeClr val="bg1">
                    <a:lumMod val="50000"/>
                  </a:schemeClr>
                </a:solidFill>
                <a:latin typeface="Century Gothic" panose="020B0502020202020204" pitchFamily="34" charset="0"/>
              </a:rPr>
              <a:t>fuese voluntario </a:t>
            </a:r>
            <a:r>
              <a:rPr lang="es-ES_tradnl" sz="1100" b="1" i="1" dirty="0">
                <a:solidFill>
                  <a:schemeClr val="bg1">
                    <a:lumMod val="50000"/>
                  </a:schemeClr>
                </a:solidFill>
                <a:latin typeface="Century Gothic" panose="020B0502020202020204" pitchFamily="34" charset="0"/>
              </a:rPr>
              <a:t>para el </a:t>
            </a:r>
            <a:r>
              <a:rPr lang="es-ES_tradnl" sz="1100" b="1" i="1" dirty="0" smtClean="0">
                <a:solidFill>
                  <a:schemeClr val="bg1">
                    <a:lumMod val="50000"/>
                  </a:schemeClr>
                </a:solidFill>
                <a:latin typeface="Century Gothic" panose="020B0502020202020204" pitchFamily="34" charset="0"/>
              </a:rPr>
              <a:t>trabajador? </a:t>
            </a:r>
            <a:endParaRPr lang="es-ES" sz="1100" b="1" i="1" dirty="0">
              <a:solidFill>
                <a:schemeClr val="bg1">
                  <a:lumMod val="50000"/>
                </a:schemeClr>
              </a:solidFill>
              <a:latin typeface="Century Gothic" panose="020B0502020202020204" pitchFamily="34" charset="0"/>
            </a:endParaRPr>
          </a:p>
        </p:txBody>
      </p:sp>
      <p:sp>
        <p:nvSpPr>
          <p:cNvPr id="8" name="24 CuadroTexto"/>
          <p:cNvSpPr txBox="1"/>
          <p:nvPr/>
        </p:nvSpPr>
        <p:spPr>
          <a:xfrm>
            <a:off x="797873" y="45043"/>
            <a:ext cx="9764109" cy="954107"/>
          </a:xfrm>
          <a:prstGeom prst="rect">
            <a:avLst/>
          </a:prstGeom>
          <a:noFill/>
        </p:spPr>
        <p:txBody>
          <a:bodyPr wrap="square" rtlCol="0">
            <a:spAutoFit/>
          </a:bodyPr>
          <a:lstStyle/>
          <a:p>
            <a:r>
              <a:rPr lang="es-ES_tradnl" sz="27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Sistema de ahorro vinculado a la vida laboral debería ser obligatorio o voluntario</a:t>
            </a:r>
            <a:endParaRPr lang="es-ES" sz="27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10" name="Rectángulo 9"/>
          <p:cNvSpPr/>
          <p:nvPr/>
        </p:nvSpPr>
        <p:spPr>
          <a:xfrm>
            <a:off x="5004067" y="6455664"/>
            <a:ext cx="2452916"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Total Muestra (2702 individuos)</a:t>
            </a:r>
            <a:endParaRPr lang="es-ES" sz="1000" b="1" dirty="0">
              <a:solidFill>
                <a:schemeClr val="bg1">
                  <a:lumMod val="50000"/>
                </a:schemeClr>
              </a:solidFill>
              <a:latin typeface="Century Gothic" panose="020B0502020202020204" pitchFamily="34" charset="0"/>
            </a:endParaRPr>
          </a:p>
        </p:txBody>
      </p:sp>
      <p:sp>
        <p:nvSpPr>
          <p:cNvPr id="9" name="CuadroTexto 8"/>
          <p:cNvSpPr txBox="1"/>
          <p:nvPr/>
        </p:nvSpPr>
        <p:spPr>
          <a:xfrm>
            <a:off x="615686" y="1607283"/>
            <a:ext cx="10958286" cy="523220"/>
          </a:xfrm>
          <a:prstGeom prst="rect">
            <a:avLst/>
          </a:prstGeom>
          <a:noFill/>
        </p:spPr>
        <p:txBody>
          <a:bodyPr wrap="square" rtlCol="0">
            <a:spAutoFit/>
          </a:bodyPr>
          <a:lstStyle/>
          <a:p>
            <a:pPr algn="just"/>
            <a:r>
              <a:rPr lang="es-ES" sz="1400" dirty="0" smtClean="0">
                <a:latin typeface="Century Gothic" panose="020B0502020202020204" pitchFamily="34" charset="0"/>
              </a:rPr>
              <a:t>Las opiniones difieren notablemente entre varones y mujeres. Los primeros son algo más partidarios de la obligatoriedad que las mujeres, estas se decantan en mayor medida que ellos por la voluntariedad de este sistema.</a:t>
            </a:r>
            <a:endParaRPr lang="es-ES" sz="1400" dirty="0">
              <a:latin typeface="Century Gothic" panose="020B0502020202020204" pitchFamily="34" charset="0"/>
            </a:endParaRPr>
          </a:p>
        </p:txBody>
      </p:sp>
      <p:sp>
        <p:nvSpPr>
          <p:cNvPr id="2" name="Elipse 1"/>
          <p:cNvSpPr/>
          <p:nvPr/>
        </p:nvSpPr>
        <p:spPr>
          <a:xfrm>
            <a:off x="1910687" y="4626591"/>
            <a:ext cx="655092" cy="464023"/>
          </a:xfrm>
          <a:prstGeom prst="ellipse">
            <a:avLst/>
          </a:prstGeom>
          <a:noFill/>
          <a:ln w="349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Elipse 10"/>
          <p:cNvSpPr/>
          <p:nvPr/>
        </p:nvSpPr>
        <p:spPr>
          <a:xfrm>
            <a:off x="6580496" y="3592019"/>
            <a:ext cx="655092" cy="464023"/>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0690557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48</a:t>
            </a:fld>
            <a:endParaRPr lang="es-ES" b="1" dirty="0">
              <a:solidFill>
                <a:schemeClr val="bg1">
                  <a:lumMod val="50000"/>
                </a:schemeClr>
              </a:solidFill>
              <a:latin typeface="Century Gothic" panose="020B0502020202020204" pitchFamily="34" charset="0"/>
            </a:endParaRPr>
          </a:p>
        </p:txBody>
      </p:sp>
      <p:graphicFrame>
        <p:nvGraphicFramePr>
          <p:cNvPr id="6" name="Gráfico 5"/>
          <p:cNvGraphicFramePr/>
          <p:nvPr>
            <p:extLst>
              <p:ext uri="{D42A27DB-BD31-4B8C-83A1-F6EECF244321}">
                <p14:modId xmlns:p14="http://schemas.microsoft.com/office/powerpoint/2010/main" val="110023110"/>
              </p:ext>
            </p:extLst>
          </p:nvPr>
        </p:nvGraphicFramePr>
        <p:xfrm>
          <a:off x="456461" y="2211431"/>
          <a:ext cx="11399208" cy="416139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8"/>
          <p:cNvSpPr/>
          <p:nvPr/>
        </p:nvSpPr>
        <p:spPr>
          <a:xfrm>
            <a:off x="346329" y="1078443"/>
            <a:ext cx="11536657" cy="430887"/>
          </a:xfrm>
          <a:prstGeom prst="rect">
            <a:avLst/>
          </a:prstGeom>
        </p:spPr>
        <p:txBody>
          <a:bodyPr wrap="square">
            <a:spAutoFit/>
          </a:bodyPr>
          <a:lstStyle/>
          <a:p>
            <a:r>
              <a:rPr lang="es-ES_tradnl" sz="1100" b="1" i="1" dirty="0">
                <a:solidFill>
                  <a:schemeClr val="bg1">
                    <a:lumMod val="50000"/>
                  </a:schemeClr>
                </a:solidFill>
                <a:latin typeface="Century Gothic" panose="020B0502020202020204" pitchFamily="34" charset="0"/>
              </a:rPr>
              <a:t>¿Para finalizar, ¿aceptarías que este sistema de ahorro vinculado a tu vida laboral fuese obligatorio como sucede en otros  países europeos, o preferirías que </a:t>
            </a:r>
            <a:r>
              <a:rPr lang="es-ES_tradnl" sz="1100" b="1" i="1" dirty="0" smtClean="0">
                <a:solidFill>
                  <a:schemeClr val="bg1">
                    <a:lumMod val="50000"/>
                  </a:schemeClr>
                </a:solidFill>
                <a:latin typeface="Century Gothic" panose="020B0502020202020204" pitchFamily="34" charset="0"/>
              </a:rPr>
              <a:t>fuese voluntario </a:t>
            </a:r>
            <a:r>
              <a:rPr lang="es-ES_tradnl" sz="1100" b="1" i="1" dirty="0">
                <a:solidFill>
                  <a:schemeClr val="bg1">
                    <a:lumMod val="50000"/>
                  </a:schemeClr>
                </a:solidFill>
                <a:latin typeface="Century Gothic" panose="020B0502020202020204" pitchFamily="34" charset="0"/>
              </a:rPr>
              <a:t>para el </a:t>
            </a:r>
            <a:r>
              <a:rPr lang="es-ES_tradnl" sz="1100" b="1" i="1" dirty="0" smtClean="0">
                <a:solidFill>
                  <a:schemeClr val="bg1">
                    <a:lumMod val="50000"/>
                  </a:schemeClr>
                </a:solidFill>
                <a:latin typeface="Century Gothic" panose="020B0502020202020204" pitchFamily="34" charset="0"/>
              </a:rPr>
              <a:t>trabajador? </a:t>
            </a:r>
            <a:endParaRPr lang="es-ES" sz="1100" b="1" i="1" dirty="0">
              <a:solidFill>
                <a:schemeClr val="bg1">
                  <a:lumMod val="50000"/>
                </a:schemeClr>
              </a:solidFill>
              <a:latin typeface="Century Gothic" panose="020B0502020202020204" pitchFamily="34" charset="0"/>
            </a:endParaRPr>
          </a:p>
        </p:txBody>
      </p:sp>
      <p:sp>
        <p:nvSpPr>
          <p:cNvPr id="10" name="24 CuadroTexto"/>
          <p:cNvSpPr txBox="1"/>
          <p:nvPr/>
        </p:nvSpPr>
        <p:spPr>
          <a:xfrm>
            <a:off x="797873" y="45043"/>
            <a:ext cx="9764109" cy="923330"/>
          </a:xfrm>
          <a:prstGeom prst="rect">
            <a:avLst/>
          </a:prstGeom>
          <a:noFill/>
        </p:spPr>
        <p:txBody>
          <a:bodyPr wrap="square" rtlCol="0">
            <a:spAutoFit/>
          </a:bodyPr>
          <a:lstStyle/>
          <a:p>
            <a:r>
              <a:rPr lang="es-ES_tradnl" sz="27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Sistema de ahorro vinculado a la vida laboral debería ser obligatorio o voluntario</a:t>
            </a:r>
            <a:endParaRPr lang="es-ES" sz="27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11" name="Rectángulo 10"/>
          <p:cNvSpPr/>
          <p:nvPr/>
        </p:nvSpPr>
        <p:spPr>
          <a:xfrm>
            <a:off x="5004067" y="6480378"/>
            <a:ext cx="2452916"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Total Muestra (2702 individuos)</a:t>
            </a:r>
            <a:endParaRPr lang="es-ES" sz="1000" b="1" dirty="0">
              <a:solidFill>
                <a:schemeClr val="bg1">
                  <a:lumMod val="50000"/>
                </a:schemeClr>
              </a:solidFill>
              <a:latin typeface="Century Gothic" panose="020B0502020202020204" pitchFamily="34" charset="0"/>
            </a:endParaRPr>
          </a:p>
        </p:txBody>
      </p:sp>
      <p:sp>
        <p:nvSpPr>
          <p:cNvPr id="7" name="CuadroTexto 6"/>
          <p:cNvSpPr txBox="1"/>
          <p:nvPr/>
        </p:nvSpPr>
        <p:spPr>
          <a:xfrm>
            <a:off x="615686" y="1542282"/>
            <a:ext cx="10958286" cy="738664"/>
          </a:xfrm>
          <a:prstGeom prst="rect">
            <a:avLst/>
          </a:prstGeom>
          <a:noFill/>
        </p:spPr>
        <p:txBody>
          <a:bodyPr wrap="square" rtlCol="0">
            <a:spAutoFit/>
          </a:bodyPr>
          <a:lstStyle/>
          <a:p>
            <a:pPr algn="just"/>
            <a:r>
              <a:rPr lang="es-ES" sz="1400" dirty="0" smtClean="0">
                <a:latin typeface="Century Gothic" panose="020B0502020202020204" pitchFamily="34" charset="0"/>
              </a:rPr>
              <a:t>La idea de que esta medida debería ser obligatoria, es más compartida por los españoles de más edad y a medida que la edad aumenta el porcentaje de españoles que considera que debería ser obligatoria también aumenta. Por el contrario, cuanto más joven se es, mayor es el porcentaje que se decanta por la voluntariedad de la misma.</a:t>
            </a:r>
            <a:endParaRPr lang="es-ES" sz="1400" dirty="0">
              <a:latin typeface="Century Gothic" panose="020B0502020202020204" pitchFamily="34" charset="0"/>
            </a:endParaRPr>
          </a:p>
        </p:txBody>
      </p:sp>
      <p:sp>
        <p:nvSpPr>
          <p:cNvPr id="2" name="Flecha a la derecha con muesca 1"/>
          <p:cNvSpPr/>
          <p:nvPr/>
        </p:nvSpPr>
        <p:spPr>
          <a:xfrm rot="598661">
            <a:off x="5694384" y="3264740"/>
            <a:ext cx="1337480" cy="272955"/>
          </a:xfrm>
          <a:prstGeom prst="notchedRightArrow">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Flecha a la derecha con muesca 11"/>
          <p:cNvSpPr/>
          <p:nvPr/>
        </p:nvSpPr>
        <p:spPr>
          <a:xfrm rot="21271195">
            <a:off x="2298365" y="4405931"/>
            <a:ext cx="1337480" cy="272955"/>
          </a:xfrm>
          <a:prstGeom prst="notchedRightArrow">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80957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49</a:t>
            </a:fld>
            <a:endParaRPr lang="es-ES" b="1" dirty="0">
              <a:solidFill>
                <a:schemeClr val="bg1">
                  <a:lumMod val="50000"/>
                </a:schemeClr>
              </a:solidFill>
              <a:latin typeface="Century Gothic" panose="020B0502020202020204" pitchFamily="34" charset="0"/>
            </a:endParaRPr>
          </a:p>
        </p:txBody>
      </p:sp>
      <p:graphicFrame>
        <p:nvGraphicFramePr>
          <p:cNvPr id="6" name="Gráfico 5"/>
          <p:cNvGraphicFramePr/>
          <p:nvPr>
            <p:extLst>
              <p:ext uri="{D42A27DB-BD31-4B8C-83A1-F6EECF244321}">
                <p14:modId xmlns:p14="http://schemas.microsoft.com/office/powerpoint/2010/main" val="345524582"/>
              </p:ext>
            </p:extLst>
          </p:nvPr>
        </p:nvGraphicFramePr>
        <p:xfrm>
          <a:off x="194351" y="1672283"/>
          <a:ext cx="11824137" cy="5514992"/>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8"/>
          <p:cNvSpPr/>
          <p:nvPr/>
        </p:nvSpPr>
        <p:spPr>
          <a:xfrm>
            <a:off x="346329" y="940702"/>
            <a:ext cx="11536657" cy="430887"/>
          </a:xfrm>
          <a:prstGeom prst="rect">
            <a:avLst/>
          </a:prstGeom>
        </p:spPr>
        <p:txBody>
          <a:bodyPr wrap="square">
            <a:spAutoFit/>
          </a:bodyPr>
          <a:lstStyle/>
          <a:p>
            <a:r>
              <a:rPr lang="es-ES_tradnl" sz="1100" b="1" i="1" dirty="0">
                <a:solidFill>
                  <a:schemeClr val="bg1">
                    <a:lumMod val="50000"/>
                  </a:schemeClr>
                </a:solidFill>
                <a:latin typeface="Century Gothic" panose="020B0502020202020204" pitchFamily="34" charset="0"/>
              </a:rPr>
              <a:t>¿Para finalizar, ¿aceptarías que este sistema de ahorro vinculado a tu vida laboral fuese obligatorio como sucede en otros  países europeos, o preferirías que </a:t>
            </a:r>
            <a:r>
              <a:rPr lang="es-ES_tradnl" sz="1100" b="1" i="1" dirty="0" smtClean="0">
                <a:solidFill>
                  <a:schemeClr val="bg1">
                    <a:lumMod val="50000"/>
                  </a:schemeClr>
                </a:solidFill>
                <a:latin typeface="Century Gothic" panose="020B0502020202020204" pitchFamily="34" charset="0"/>
              </a:rPr>
              <a:t>fuese voluntario </a:t>
            </a:r>
            <a:r>
              <a:rPr lang="es-ES_tradnl" sz="1100" b="1" i="1" dirty="0">
                <a:solidFill>
                  <a:schemeClr val="bg1">
                    <a:lumMod val="50000"/>
                  </a:schemeClr>
                </a:solidFill>
                <a:latin typeface="Century Gothic" panose="020B0502020202020204" pitchFamily="34" charset="0"/>
              </a:rPr>
              <a:t>para el </a:t>
            </a:r>
            <a:r>
              <a:rPr lang="es-ES_tradnl" sz="1100" b="1" i="1" dirty="0" smtClean="0">
                <a:solidFill>
                  <a:schemeClr val="bg1">
                    <a:lumMod val="50000"/>
                  </a:schemeClr>
                </a:solidFill>
                <a:latin typeface="Century Gothic" panose="020B0502020202020204" pitchFamily="34" charset="0"/>
              </a:rPr>
              <a:t>trabajador? </a:t>
            </a:r>
            <a:endParaRPr lang="es-ES" sz="1100" b="1" i="1" dirty="0">
              <a:solidFill>
                <a:schemeClr val="bg1">
                  <a:lumMod val="50000"/>
                </a:schemeClr>
              </a:solidFill>
              <a:latin typeface="Century Gothic" panose="020B0502020202020204" pitchFamily="34" charset="0"/>
            </a:endParaRPr>
          </a:p>
        </p:txBody>
      </p:sp>
      <p:sp>
        <p:nvSpPr>
          <p:cNvPr id="10" name="24 CuadroTexto"/>
          <p:cNvSpPr txBox="1"/>
          <p:nvPr/>
        </p:nvSpPr>
        <p:spPr>
          <a:xfrm>
            <a:off x="797873" y="-9549"/>
            <a:ext cx="9764109" cy="954107"/>
          </a:xfrm>
          <a:prstGeom prst="rect">
            <a:avLst/>
          </a:prstGeom>
          <a:noFill/>
        </p:spPr>
        <p:txBody>
          <a:bodyPr wrap="square" rtlCol="0">
            <a:spAutoFit/>
          </a:bodyPr>
          <a:lstStyle/>
          <a:p>
            <a:r>
              <a:rPr lang="es-ES_tradnl" sz="27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Sistema de ahorro vinculado a la vida laboral debería ser obligatorio o voluntario</a:t>
            </a:r>
            <a:endParaRPr lang="es-ES" sz="27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12" name="Rectángulo 11"/>
          <p:cNvSpPr/>
          <p:nvPr/>
        </p:nvSpPr>
        <p:spPr>
          <a:xfrm>
            <a:off x="5004067" y="6455664"/>
            <a:ext cx="2452916"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Total Muestra (2702 individuos)</a:t>
            </a:r>
            <a:endParaRPr lang="es-ES" sz="1000" b="1" dirty="0">
              <a:solidFill>
                <a:schemeClr val="bg1">
                  <a:lumMod val="50000"/>
                </a:schemeClr>
              </a:solidFill>
              <a:latin typeface="Century Gothic" panose="020B0502020202020204" pitchFamily="34" charset="0"/>
            </a:endParaRPr>
          </a:p>
        </p:txBody>
      </p:sp>
      <p:sp>
        <p:nvSpPr>
          <p:cNvPr id="2" name="Elipse 1"/>
          <p:cNvSpPr/>
          <p:nvPr/>
        </p:nvSpPr>
        <p:spPr>
          <a:xfrm>
            <a:off x="7320610" y="5030002"/>
            <a:ext cx="586853" cy="436729"/>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Elipse 7"/>
          <p:cNvSpPr/>
          <p:nvPr/>
        </p:nvSpPr>
        <p:spPr>
          <a:xfrm>
            <a:off x="2084968" y="3898771"/>
            <a:ext cx="586853" cy="436729"/>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CuadroTexto 10"/>
          <p:cNvSpPr txBox="1"/>
          <p:nvPr/>
        </p:nvSpPr>
        <p:spPr>
          <a:xfrm>
            <a:off x="615686" y="1492651"/>
            <a:ext cx="10958286" cy="523220"/>
          </a:xfrm>
          <a:prstGeom prst="rect">
            <a:avLst/>
          </a:prstGeom>
          <a:noFill/>
        </p:spPr>
        <p:txBody>
          <a:bodyPr wrap="square" rtlCol="0">
            <a:spAutoFit/>
          </a:bodyPr>
          <a:lstStyle/>
          <a:p>
            <a:pPr algn="just"/>
            <a:r>
              <a:rPr lang="es-ES" sz="1400" dirty="0" smtClean="0">
                <a:latin typeface="Century Gothic" panose="020B0502020202020204" pitchFamily="34" charset="0"/>
              </a:rPr>
              <a:t>La idea de que esta medida debería ser obligatoria, es más compartida por los extremeños, mientras que lo es menos por los asturianos</a:t>
            </a:r>
            <a:endParaRPr lang="es-ES" sz="1400" dirty="0">
              <a:latin typeface="Century Gothic" panose="020B0502020202020204" pitchFamily="34" charset="0"/>
            </a:endParaRPr>
          </a:p>
        </p:txBody>
      </p:sp>
    </p:spTree>
    <p:extLst>
      <p:ext uri="{BB962C8B-B14F-4D97-AF65-F5344CB8AC3E}">
        <p14:creationId xmlns:p14="http://schemas.microsoft.com/office/powerpoint/2010/main" val="65942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10"/>
          <p:cNvSpPr/>
          <p:nvPr/>
        </p:nvSpPr>
        <p:spPr>
          <a:xfrm>
            <a:off x="7888450" y="1887947"/>
            <a:ext cx="4230117" cy="1323439"/>
          </a:xfrm>
          <a:prstGeom prst="rect">
            <a:avLst/>
          </a:prstGeom>
          <a:noFill/>
          <a:ln>
            <a:noFill/>
          </a:ln>
        </p:spPr>
        <p:txBody>
          <a:bodyPr wrap="square" lIns="91440" tIns="45720" rIns="91440" bIns="45720">
            <a:spAutoFit/>
          </a:bodyPr>
          <a:lstStyle/>
          <a:p>
            <a:pPr algn="ctr"/>
            <a:r>
              <a:rPr lang="es-ES" sz="4000" b="1" dirty="0" smtClean="0">
                <a:ln w="10160">
                  <a:solidFill>
                    <a:schemeClr val="bg1"/>
                  </a:solidFill>
                  <a:prstDash val="solid"/>
                </a:ln>
                <a:solidFill>
                  <a:schemeClr val="tx2">
                    <a:lumMod val="50000"/>
                  </a:schemeClr>
                </a:solidFill>
                <a:effectLst>
                  <a:outerShdw blurRad="38100" dist="22860" dir="5400000" algn="tl" rotWithShape="0">
                    <a:srgbClr val="000000">
                      <a:alpha val="30000"/>
                    </a:srgbClr>
                  </a:outerShdw>
                </a:effectLst>
                <a:cs typeface="Aharoni" panose="02010803020104030203" pitchFamily="2" charset="-79"/>
              </a:rPr>
              <a:t>Perfil sociodemográfico</a:t>
            </a:r>
            <a:endParaRPr lang="es-ES" sz="4000" b="1" cap="none" spc="0" dirty="0">
              <a:ln w="10160">
                <a:solidFill>
                  <a:schemeClr val="bg1"/>
                </a:solidFill>
                <a:prstDash val="solid"/>
              </a:ln>
              <a:solidFill>
                <a:schemeClr val="tx2">
                  <a:lumMod val="50000"/>
                </a:schemeClr>
              </a:solidFill>
              <a:effectLst>
                <a:outerShdw blurRad="38100" dist="22860" dir="5400000" algn="tl" rotWithShape="0">
                  <a:srgbClr val="000000">
                    <a:alpha val="30000"/>
                  </a:srgbClr>
                </a:outerShdw>
              </a:effectLst>
              <a:cs typeface="Aharoni" panose="02010803020104030203" pitchFamily="2" charset="-79"/>
            </a:endParaRPr>
          </a:p>
        </p:txBody>
      </p:sp>
      <p:pic>
        <p:nvPicPr>
          <p:cNvPr id="3" name="Imagen 2"/>
          <p:cNvPicPr>
            <a:picLocks noChangeAspect="1"/>
          </p:cNvPicPr>
          <p:nvPr/>
        </p:nvPicPr>
        <p:blipFill>
          <a:blip r:embed="rId2"/>
          <a:stretch>
            <a:fillRect/>
          </a:stretch>
        </p:blipFill>
        <p:spPr>
          <a:xfrm>
            <a:off x="0" y="0"/>
            <a:ext cx="7808116" cy="6858000"/>
          </a:xfrm>
          <a:prstGeom prst="rect">
            <a:avLst/>
          </a:prstGeom>
        </p:spPr>
      </p:pic>
    </p:spTree>
    <p:extLst>
      <p:ext uri="{BB962C8B-B14F-4D97-AF65-F5344CB8AC3E}">
        <p14:creationId xmlns:p14="http://schemas.microsoft.com/office/powerpoint/2010/main" val="30474687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10"/>
          <p:cNvSpPr/>
          <p:nvPr/>
        </p:nvSpPr>
        <p:spPr>
          <a:xfrm>
            <a:off x="7657786" y="1887947"/>
            <a:ext cx="4230117" cy="707886"/>
          </a:xfrm>
          <a:prstGeom prst="rect">
            <a:avLst/>
          </a:prstGeom>
          <a:noFill/>
          <a:ln>
            <a:noFill/>
          </a:ln>
        </p:spPr>
        <p:txBody>
          <a:bodyPr wrap="square" lIns="91440" tIns="45720" rIns="91440" bIns="45720">
            <a:spAutoFit/>
          </a:bodyPr>
          <a:lstStyle/>
          <a:p>
            <a:pPr algn="ctr"/>
            <a:r>
              <a:rPr lang="es-ES" sz="4000" b="1" dirty="0" smtClean="0">
                <a:ln w="10160">
                  <a:solidFill>
                    <a:schemeClr val="bg1"/>
                  </a:solidFill>
                  <a:prstDash val="solid"/>
                </a:ln>
                <a:solidFill>
                  <a:schemeClr val="tx2">
                    <a:lumMod val="50000"/>
                  </a:schemeClr>
                </a:solidFill>
                <a:effectLst>
                  <a:outerShdw blurRad="38100" dist="22860" dir="5400000" algn="tl" rotWithShape="0">
                    <a:srgbClr val="000000">
                      <a:alpha val="30000"/>
                    </a:srgbClr>
                  </a:outerShdw>
                </a:effectLst>
                <a:cs typeface="Aharoni" panose="02010803020104030203" pitchFamily="2" charset="-79"/>
              </a:rPr>
              <a:t>Conclusiones</a:t>
            </a:r>
            <a:endParaRPr lang="es-ES" sz="4000" b="1" cap="none" spc="0" dirty="0">
              <a:ln w="10160">
                <a:solidFill>
                  <a:schemeClr val="bg1"/>
                </a:solidFill>
                <a:prstDash val="solid"/>
              </a:ln>
              <a:solidFill>
                <a:schemeClr val="tx2">
                  <a:lumMod val="50000"/>
                </a:schemeClr>
              </a:solidFill>
              <a:effectLst>
                <a:outerShdw blurRad="38100" dist="22860" dir="5400000" algn="tl" rotWithShape="0">
                  <a:srgbClr val="000000">
                    <a:alpha val="30000"/>
                  </a:srgbClr>
                </a:outerShdw>
              </a:effectLst>
              <a:cs typeface="Aharoni" panose="02010803020104030203" pitchFamily="2" charset="-79"/>
            </a:endParaRPr>
          </a:p>
        </p:txBody>
      </p:sp>
      <p:pic>
        <p:nvPicPr>
          <p:cNvPr id="3" name="Imagen 2"/>
          <p:cNvPicPr>
            <a:picLocks noChangeAspect="1"/>
          </p:cNvPicPr>
          <p:nvPr/>
        </p:nvPicPr>
        <p:blipFill>
          <a:blip r:embed="rId2"/>
          <a:stretch>
            <a:fillRect/>
          </a:stretch>
        </p:blipFill>
        <p:spPr>
          <a:xfrm>
            <a:off x="0" y="0"/>
            <a:ext cx="7808116" cy="6858000"/>
          </a:xfrm>
          <a:prstGeom prst="rect">
            <a:avLst/>
          </a:prstGeom>
        </p:spPr>
      </p:pic>
    </p:spTree>
    <p:extLst>
      <p:ext uri="{BB962C8B-B14F-4D97-AF65-F5344CB8AC3E}">
        <p14:creationId xmlns:p14="http://schemas.microsoft.com/office/powerpoint/2010/main" val="27054933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CuadroTexto"/>
          <p:cNvSpPr txBox="1"/>
          <p:nvPr/>
        </p:nvSpPr>
        <p:spPr>
          <a:xfrm>
            <a:off x="1729993" y="45043"/>
            <a:ext cx="3017173" cy="615553"/>
          </a:xfrm>
          <a:prstGeom prst="rect">
            <a:avLst/>
          </a:prstGeom>
          <a:noFill/>
        </p:spPr>
        <p:txBody>
          <a:bodyPr wrap="none" rtlCol="0">
            <a:spAutoFit/>
          </a:bodyPr>
          <a:lstStyle/>
          <a:p>
            <a:r>
              <a:rPr lang="es-ES_tradnl" sz="34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Conclusiones</a:t>
            </a:r>
            <a:endParaRPr lang="es-ES" sz="34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4" name="1 Rectángulo"/>
          <p:cNvSpPr/>
          <p:nvPr/>
        </p:nvSpPr>
        <p:spPr>
          <a:xfrm>
            <a:off x="359268" y="735891"/>
            <a:ext cx="11566568" cy="6232475"/>
          </a:xfrm>
          <a:prstGeom prst="rect">
            <a:avLst/>
          </a:prstGeom>
        </p:spPr>
        <p:txBody>
          <a:bodyPr wrap="square">
            <a:spAutoFit/>
          </a:bodyPr>
          <a:lstStyle/>
          <a:p>
            <a:pPr marL="285750" indent="-285750" algn="just">
              <a:lnSpc>
                <a:spcPct val="150000"/>
              </a:lnSpc>
              <a:buFont typeface="Arial" pitchFamily="34" charset="0"/>
              <a:buChar char="•"/>
            </a:pPr>
            <a:r>
              <a:rPr lang="es-ES" sz="1400" dirty="0">
                <a:latin typeface="Century Gothic" panose="020B0502020202020204" pitchFamily="34" charset="0"/>
              </a:rPr>
              <a:t>A la mayoría de los españoles le gustaría jubilarse a los 65 años, sin embargo más de la mitad de los mismos piensa que lo hará más tarde (entre los 66 y 70 años). Uno de cada diez cree que se jubilará con más de 70 años y algo más de un tercio a los 65 </a:t>
            </a:r>
            <a:r>
              <a:rPr lang="es-ES" sz="1400" dirty="0" smtClean="0">
                <a:latin typeface="Century Gothic" panose="020B0502020202020204" pitchFamily="34" charset="0"/>
              </a:rPr>
              <a:t>años, </a:t>
            </a:r>
            <a:r>
              <a:rPr lang="es-ES" sz="1400" dirty="0">
                <a:latin typeface="Century Gothic" panose="020B0502020202020204" pitchFamily="34" charset="0"/>
              </a:rPr>
              <a:t>que es la edad a la que les gustaría jubilarse. </a:t>
            </a:r>
            <a:r>
              <a:rPr lang="es-ES" sz="1400" dirty="0" smtClean="0">
                <a:latin typeface="Century Gothic" panose="020B0502020202020204" pitchFamily="34" charset="0"/>
              </a:rPr>
              <a:t>Las </a:t>
            </a:r>
            <a:r>
              <a:rPr lang="es-ES" sz="1400" dirty="0">
                <a:latin typeface="Century Gothic" panose="020B0502020202020204" pitchFamily="34" charset="0"/>
              </a:rPr>
              <a:t>preferencias a la hora de jubilarse no presentan diferencias según la edad, pero si cuando se pregunta a que edad se jubilará, ya que el porcentaje de hombres que considera que se jubilará entre los 66 y los </a:t>
            </a:r>
            <a:r>
              <a:rPr lang="es-ES" sz="1400">
                <a:latin typeface="Century Gothic" panose="020B0502020202020204" pitchFamily="34" charset="0"/>
              </a:rPr>
              <a:t>70 </a:t>
            </a:r>
            <a:r>
              <a:rPr lang="es-ES" sz="1400" smtClean="0">
                <a:latin typeface="Century Gothic" panose="020B0502020202020204" pitchFamily="34" charset="0"/>
              </a:rPr>
              <a:t>años, </a:t>
            </a:r>
            <a:r>
              <a:rPr lang="es-ES" sz="1400" dirty="0">
                <a:latin typeface="Century Gothic" panose="020B0502020202020204" pitchFamily="34" charset="0"/>
              </a:rPr>
              <a:t>es superior al porcentaje de mujeres que piensan lo mismo.</a:t>
            </a:r>
          </a:p>
          <a:p>
            <a:pPr marL="285750" indent="-285750" algn="just">
              <a:lnSpc>
                <a:spcPct val="150000"/>
              </a:lnSpc>
              <a:buFont typeface="Arial" pitchFamily="34" charset="0"/>
              <a:buChar char="•"/>
            </a:pPr>
            <a:endParaRPr lang="es-ES" sz="1400" dirty="0" smtClean="0">
              <a:latin typeface="Century Gothic" panose="020B0502020202020204" pitchFamily="34" charset="0"/>
            </a:endParaRPr>
          </a:p>
          <a:p>
            <a:pPr marL="285750" indent="-285750" algn="just">
              <a:lnSpc>
                <a:spcPct val="150000"/>
              </a:lnSpc>
              <a:buFont typeface="Arial" pitchFamily="34" charset="0"/>
              <a:buChar char="•"/>
            </a:pPr>
            <a:r>
              <a:rPr lang="es-ES" sz="1400" dirty="0" smtClean="0">
                <a:latin typeface="Century Gothic" panose="020B0502020202020204" pitchFamily="34" charset="0"/>
              </a:rPr>
              <a:t>Los españoles no tienen claro que cuando se jubilen vayan a cobrar la pensión. Algo </a:t>
            </a:r>
            <a:r>
              <a:rPr lang="es-ES" sz="1400" dirty="0">
                <a:latin typeface="Century Gothic" panose="020B0502020202020204" pitchFamily="34" charset="0"/>
              </a:rPr>
              <a:t>más de </a:t>
            </a:r>
            <a:r>
              <a:rPr lang="es-ES" sz="1400" dirty="0" smtClean="0">
                <a:latin typeface="Century Gothic" panose="020B0502020202020204" pitchFamily="34" charset="0"/>
              </a:rPr>
              <a:t>la mitad de ellos </a:t>
            </a:r>
            <a:r>
              <a:rPr lang="es-ES" sz="1400" dirty="0">
                <a:latin typeface="Century Gothic" panose="020B0502020202020204" pitchFamily="34" charset="0"/>
              </a:rPr>
              <a:t>confía en </a:t>
            </a:r>
            <a:r>
              <a:rPr lang="es-ES" sz="1400" dirty="0" smtClean="0">
                <a:latin typeface="Century Gothic" panose="020B0502020202020204" pitchFamily="34" charset="0"/>
              </a:rPr>
              <a:t>cobrar la </a:t>
            </a:r>
            <a:r>
              <a:rPr lang="es-ES" sz="1400" dirty="0">
                <a:latin typeface="Century Gothic" panose="020B0502020202020204" pitchFamily="34" charset="0"/>
              </a:rPr>
              <a:t>pensión </a:t>
            </a:r>
            <a:r>
              <a:rPr lang="es-ES" sz="1400" dirty="0" smtClean="0">
                <a:latin typeface="Century Gothic" panose="020B0502020202020204" pitchFamily="34" charset="0"/>
              </a:rPr>
              <a:t>pública, </a:t>
            </a:r>
            <a:r>
              <a:rPr lang="es-ES" sz="1400" dirty="0">
                <a:latin typeface="Century Gothic" panose="020B0502020202020204" pitchFamily="34" charset="0"/>
              </a:rPr>
              <a:t>mientras </a:t>
            </a:r>
            <a:r>
              <a:rPr lang="es-ES" sz="1400" dirty="0" smtClean="0">
                <a:latin typeface="Century Gothic" panose="020B0502020202020204" pitchFamily="34" charset="0"/>
              </a:rPr>
              <a:t>que los pesimistas suman casi el otro 50%. Destacar que los </a:t>
            </a:r>
            <a:r>
              <a:rPr lang="es-ES" sz="1400" dirty="0">
                <a:latin typeface="Century Gothic" panose="020B0502020202020204" pitchFamily="34" charset="0"/>
              </a:rPr>
              <a:t>hombres son bastante más optimistas que las </a:t>
            </a:r>
            <a:r>
              <a:rPr lang="es-ES" sz="1400" dirty="0" smtClean="0">
                <a:latin typeface="Century Gothic" panose="020B0502020202020204" pitchFamily="34" charset="0"/>
              </a:rPr>
              <a:t>mujeres. En </a:t>
            </a:r>
            <a:r>
              <a:rPr lang="es-ES" sz="1400" dirty="0">
                <a:latin typeface="Century Gothic" panose="020B0502020202020204" pitchFamily="34" charset="0"/>
              </a:rPr>
              <a:t>relación a la edad, se observa que </a:t>
            </a:r>
            <a:r>
              <a:rPr lang="es-ES" sz="1400" dirty="0" smtClean="0">
                <a:latin typeface="Century Gothic" panose="020B0502020202020204" pitchFamily="34" charset="0"/>
              </a:rPr>
              <a:t>cuando esta aumenta, también lo hace </a:t>
            </a:r>
            <a:r>
              <a:rPr lang="es-ES" sz="1400" dirty="0">
                <a:latin typeface="Century Gothic" panose="020B0502020202020204" pitchFamily="34" charset="0"/>
              </a:rPr>
              <a:t>la confianza en cobrar la pensión, lógicamente esto se debe a que están más cerca de jubilarse. Los residentes en Baleares son, con diferencia, los españoles más optimistas a la hora de pensar que </a:t>
            </a:r>
            <a:r>
              <a:rPr lang="es-ES" sz="1400" dirty="0" smtClean="0">
                <a:latin typeface="Century Gothic" panose="020B0502020202020204" pitchFamily="34" charset="0"/>
              </a:rPr>
              <a:t>sí la cobrarán. </a:t>
            </a:r>
            <a:r>
              <a:rPr lang="es-ES" sz="1400" dirty="0">
                <a:latin typeface="Century Gothic" panose="020B0502020202020204" pitchFamily="34" charset="0"/>
              </a:rPr>
              <a:t>Por el contrario, las desconfianza es más elevada (superan el 50%) entre los cántabros, castellanoleoneses, castellano manchegos, gallegos y valencianos.</a:t>
            </a:r>
          </a:p>
          <a:p>
            <a:pPr marL="285750" indent="-285750" algn="just">
              <a:lnSpc>
                <a:spcPct val="150000"/>
              </a:lnSpc>
              <a:buFont typeface="Arial" pitchFamily="34" charset="0"/>
              <a:buChar char="•"/>
            </a:pPr>
            <a:endParaRPr lang="es-ES" sz="1400" dirty="0" smtClean="0">
              <a:latin typeface="Century Gothic" panose="020B0502020202020204" pitchFamily="34" charset="0"/>
            </a:endParaRPr>
          </a:p>
          <a:p>
            <a:pPr marL="285750" indent="-285750" algn="just">
              <a:lnSpc>
                <a:spcPct val="150000"/>
              </a:lnSpc>
              <a:buFont typeface="Arial" pitchFamily="34" charset="0"/>
              <a:buChar char="•"/>
            </a:pPr>
            <a:r>
              <a:rPr lang="es-ES" sz="1400" dirty="0" smtClean="0">
                <a:latin typeface="Century Gothic" panose="020B0502020202020204" pitchFamily="34" charset="0"/>
              </a:rPr>
              <a:t>En </a:t>
            </a:r>
            <a:r>
              <a:rPr lang="es-ES" sz="1400" dirty="0">
                <a:latin typeface="Century Gothic" panose="020B0502020202020204" pitchFamily="34" charset="0"/>
              </a:rPr>
              <a:t>lo que si se está de acuerdo es que </a:t>
            </a:r>
            <a:r>
              <a:rPr lang="es-ES" sz="1400" dirty="0" smtClean="0">
                <a:latin typeface="Century Gothic" panose="020B0502020202020204" pitchFamily="34" charset="0"/>
              </a:rPr>
              <a:t>la </a:t>
            </a:r>
            <a:r>
              <a:rPr lang="es-ES" sz="1400" dirty="0">
                <a:latin typeface="Century Gothic" panose="020B0502020202020204" pitchFamily="34" charset="0"/>
              </a:rPr>
              <a:t>pensión pública </a:t>
            </a:r>
            <a:r>
              <a:rPr lang="es-ES" sz="1400" dirty="0" smtClean="0">
                <a:latin typeface="Century Gothic" panose="020B0502020202020204" pitchFamily="34" charset="0"/>
              </a:rPr>
              <a:t>que cobrarán cuando se jubilen no </a:t>
            </a:r>
            <a:r>
              <a:rPr lang="es-ES" sz="1400" dirty="0">
                <a:latin typeface="Century Gothic" panose="020B0502020202020204" pitchFamily="34" charset="0"/>
              </a:rPr>
              <a:t>será suficiente para mantener el nivel de vida actual. En este sentido, esa opinión es compartida por el 82% de los españoles frente al 18% que si cree que la pensión </a:t>
            </a:r>
            <a:r>
              <a:rPr lang="es-ES" sz="1400" dirty="0" smtClean="0">
                <a:latin typeface="Century Gothic" panose="020B0502020202020204" pitchFamily="34" charset="0"/>
              </a:rPr>
              <a:t>será </a:t>
            </a:r>
            <a:r>
              <a:rPr lang="es-ES" sz="1400" dirty="0">
                <a:latin typeface="Century Gothic" panose="020B0502020202020204" pitchFamily="34" charset="0"/>
              </a:rPr>
              <a:t>suficiente para mantener dicho nivel de vida</a:t>
            </a:r>
            <a:r>
              <a:rPr lang="es-ES" sz="1400" dirty="0" smtClean="0">
                <a:latin typeface="Century Gothic" panose="020B0502020202020204" pitchFamily="34" charset="0"/>
              </a:rPr>
              <a:t>. </a:t>
            </a:r>
            <a:r>
              <a:rPr lang="es-ES" sz="1400" dirty="0">
                <a:latin typeface="Century Gothic" panose="020B0502020202020204" pitchFamily="34" charset="0"/>
              </a:rPr>
              <a:t>Sin embargo, según desciende la edad  de los españoles, aumenta el pesimismo. Los españoles de entre 18 y 29 años (iniciándose en el mundo laboral) ven muy difícil que su nivel de vida sea igual cuando se jubilen</a:t>
            </a:r>
            <a:r>
              <a:rPr lang="es-ES" sz="1400" dirty="0" smtClean="0">
                <a:latin typeface="Century Gothic" panose="020B0502020202020204" pitchFamily="34" charset="0"/>
              </a:rPr>
              <a:t>. </a:t>
            </a:r>
            <a:r>
              <a:rPr lang="es-ES" sz="1400" dirty="0">
                <a:latin typeface="Century Gothic" panose="020B0502020202020204" pitchFamily="34" charset="0"/>
              </a:rPr>
              <a:t>Los aragoneses son </a:t>
            </a:r>
            <a:r>
              <a:rPr lang="es-ES" sz="1400" dirty="0" smtClean="0">
                <a:latin typeface="Century Gothic" panose="020B0502020202020204" pitchFamily="34" charset="0"/>
              </a:rPr>
              <a:t>algo más más optimistas que el resto de españoles. </a:t>
            </a:r>
            <a:r>
              <a:rPr lang="es-ES" sz="1400" dirty="0">
                <a:latin typeface="Century Gothic" panose="020B0502020202020204" pitchFamily="34" charset="0"/>
              </a:rPr>
              <a:t>Los catalanes y los </a:t>
            </a:r>
            <a:r>
              <a:rPr lang="es-ES" sz="1400" dirty="0" smtClean="0">
                <a:latin typeface="Century Gothic" panose="020B0502020202020204" pitchFamily="34" charset="0"/>
              </a:rPr>
              <a:t>que viven en Baleares son, por el contrario, los </a:t>
            </a:r>
            <a:r>
              <a:rPr lang="es-ES" sz="1400" dirty="0">
                <a:latin typeface="Century Gothic" panose="020B0502020202020204" pitchFamily="34" charset="0"/>
              </a:rPr>
              <a:t>más </a:t>
            </a:r>
            <a:r>
              <a:rPr lang="es-ES" sz="1400" dirty="0" smtClean="0">
                <a:latin typeface="Century Gothic" panose="020B0502020202020204" pitchFamily="34" charset="0"/>
              </a:rPr>
              <a:t>pesimistas al respecto.</a:t>
            </a:r>
            <a:endParaRPr lang="es-ES" sz="1400" b="1"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15984217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CuadroTexto"/>
          <p:cNvSpPr txBox="1"/>
          <p:nvPr/>
        </p:nvSpPr>
        <p:spPr>
          <a:xfrm>
            <a:off x="1729993" y="45043"/>
            <a:ext cx="3017173" cy="615553"/>
          </a:xfrm>
          <a:prstGeom prst="rect">
            <a:avLst/>
          </a:prstGeom>
          <a:noFill/>
        </p:spPr>
        <p:txBody>
          <a:bodyPr wrap="none" rtlCol="0">
            <a:spAutoFit/>
          </a:bodyPr>
          <a:lstStyle/>
          <a:p>
            <a:r>
              <a:rPr lang="es-ES_tradnl" sz="34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Conclusiones</a:t>
            </a:r>
            <a:endParaRPr lang="es-ES" sz="34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2" name="CuadroTexto 1"/>
          <p:cNvSpPr txBox="1"/>
          <p:nvPr/>
        </p:nvSpPr>
        <p:spPr>
          <a:xfrm>
            <a:off x="231354" y="1019138"/>
            <a:ext cx="11455821" cy="558614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_tradnl" sz="1400" dirty="0">
                <a:latin typeface="Century Gothic" panose="020B0502020202020204" pitchFamily="34" charset="0"/>
              </a:rPr>
              <a:t>Teniendo en cuenta que la pensión media de jubilación actual en España es de 1.050 €/</a:t>
            </a:r>
            <a:r>
              <a:rPr lang="es-ES_tradnl" sz="1400" dirty="0" smtClean="0">
                <a:latin typeface="Century Gothic" panose="020B0502020202020204" pitchFamily="34" charset="0"/>
              </a:rPr>
              <a:t>mes, </a:t>
            </a:r>
            <a:r>
              <a:rPr lang="es-ES" sz="1400" dirty="0" smtClean="0">
                <a:latin typeface="Century Gothic" panose="020B0502020202020204" pitchFamily="34" charset="0"/>
              </a:rPr>
              <a:t>6 </a:t>
            </a:r>
            <a:r>
              <a:rPr lang="es-ES" sz="1400" dirty="0">
                <a:latin typeface="Century Gothic" panose="020B0502020202020204" pitchFamily="34" charset="0"/>
              </a:rPr>
              <a:t>de cada 10 españoles cree que su jubilación </a:t>
            </a:r>
            <a:r>
              <a:rPr lang="es-ES" sz="1400" dirty="0" smtClean="0">
                <a:latin typeface="Century Gothic" panose="020B0502020202020204" pitchFamily="34" charset="0"/>
              </a:rPr>
              <a:t>no se acercará a la media actual, situándola por debajo de los a </a:t>
            </a:r>
            <a:r>
              <a:rPr lang="es-ES" sz="1400" dirty="0">
                <a:latin typeface="Century Gothic" panose="020B0502020202020204" pitchFamily="34" charset="0"/>
              </a:rPr>
              <a:t>900 € / mes, frente a casi el 40% que considera que </a:t>
            </a:r>
            <a:r>
              <a:rPr lang="es-ES" sz="1400" dirty="0" smtClean="0">
                <a:latin typeface="Century Gothic" panose="020B0502020202020204" pitchFamily="34" charset="0"/>
              </a:rPr>
              <a:t>sí </a:t>
            </a:r>
            <a:r>
              <a:rPr lang="es-ES" sz="1400" dirty="0">
                <a:latin typeface="Century Gothic" panose="020B0502020202020204" pitchFamily="34" charset="0"/>
              </a:rPr>
              <a:t>será superior a los 900 €/mes</a:t>
            </a:r>
            <a:r>
              <a:rPr lang="es-ES" sz="1400" dirty="0" smtClean="0">
                <a:latin typeface="Century Gothic" panose="020B0502020202020204" pitchFamily="34" charset="0"/>
              </a:rPr>
              <a:t>. Es decir, la mayoría tiene claro que cobrarán menos de lo que actualmente es la jubilación media en España.</a:t>
            </a:r>
          </a:p>
          <a:p>
            <a:pPr marL="285750" indent="-285750" algn="just">
              <a:lnSpc>
                <a:spcPct val="150000"/>
              </a:lnSpc>
              <a:buFont typeface="Arial" panose="020B0604020202020204" pitchFamily="34" charset="0"/>
              <a:buChar char="•"/>
            </a:pPr>
            <a:endParaRPr lang="es-ES" sz="1400" dirty="0">
              <a:latin typeface="Century Gothic" panose="020B0502020202020204" pitchFamily="34" charset="0"/>
            </a:endParaRPr>
          </a:p>
          <a:p>
            <a:pPr marL="285750" indent="-285750" algn="just">
              <a:lnSpc>
                <a:spcPct val="150000"/>
              </a:lnSpc>
              <a:buFont typeface="Arial" panose="020B0604020202020204" pitchFamily="34" charset="0"/>
              <a:buChar char="•"/>
            </a:pPr>
            <a:r>
              <a:rPr lang="es-ES" sz="1400" dirty="0">
                <a:latin typeface="Century Gothic" panose="020B0502020202020204" pitchFamily="34" charset="0"/>
              </a:rPr>
              <a:t>Los españoles reclaman </a:t>
            </a:r>
            <a:r>
              <a:rPr lang="es-ES" sz="1400" dirty="0" smtClean="0">
                <a:latin typeface="Century Gothic" panose="020B0502020202020204" pitchFamily="34" charset="0"/>
              </a:rPr>
              <a:t>información, ya que </a:t>
            </a:r>
            <a:r>
              <a:rPr lang="es-ES" sz="1400" dirty="0">
                <a:latin typeface="Century Gothic" panose="020B0502020202020204" pitchFamily="34" charset="0"/>
              </a:rPr>
              <a:t>9 de cada 10 quieren que la Seguridad Social les informa sobre cual </a:t>
            </a:r>
            <a:r>
              <a:rPr lang="es-ES" sz="1400" dirty="0" smtClean="0">
                <a:latin typeface="Century Gothic" panose="020B0502020202020204" pitchFamily="34" charset="0"/>
              </a:rPr>
              <a:t>sería la </a:t>
            </a:r>
            <a:r>
              <a:rPr lang="es-ES" sz="1400" dirty="0">
                <a:latin typeface="Century Gothic" panose="020B0502020202020204" pitchFamily="34" charset="0"/>
              </a:rPr>
              <a:t>pensión que les quedará en su jubilación</a:t>
            </a:r>
            <a:r>
              <a:rPr lang="es-ES" sz="1400" dirty="0" smtClean="0">
                <a:latin typeface="Century Gothic" panose="020B0502020202020204" pitchFamily="34" charset="0"/>
              </a:rPr>
              <a:t>. En este sentido, los </a:t>
            </a:r>
            <a:r>
              <a:rPr lang="es-ES" sz="1400" dirty="0">
                <a:latin typeface="Century Gothic" panose="020B0502020202020204" pitchFamily="34" charset="0"/>
              </a:rPr>
              <a:t>hombres reclaman más </a:t>
            </a:r>
            <a:r>
              <a:rPr lang="es-ES" sz="1400" dirty="0" smtClean="0">
                <a:latin typeface="Century Gothic" panose="020B0502020202020204" pitchFamily="34" charset="0"/>
              </a:rPr>
              <a:t>información que </a:t>
            </a:r>
            <a:r>
              <a:rPr lang="es-ES" sz="1400" dirty="0">
                <a:latin typeface="Century Gothic" panose="020B0502020202020204" pitchFamily="34" charset="0"/>
              </a:rPr>
              <a:t>las mujeres. </a:t>
            </a:r>
            <a:r>
              <a:rPr lang="es-ES" sz="1400" dirty="0" smtClean="0">
                <a:latin typeface="Century Gothic" panose="020B0502020202020204" pitchFamily="34" charset="0"/>
              </a:rPr>
              <a:t>Por lo que se refiere a la </a:t>
            </a:r>
            <a:r>
              <a:rPr lang="es-ES" sz="1400" dirty="0">
                <a:latin typeface="Century Gothic" panose="020B0502020202020204" pitchFamily="34" charset="0"/>
              </a:rPr>
              <a:t>edad, </a:t>
            </a:r>
            <a:r>
              <a:rPr lang="es-ES" sz="1400" dirty="0" smtClean="0">
                <a:latin typeface="Century Gothic" panose="020B0502020202020204" pitchFamily="34" charset="0"/>
              </a:rPr>
              <a:t>a </a:t>
            </a:r>
            <a:r>
              <a:rPr lang="es-ES" sz="1400" dirty="0">
                <a:latin typeface="Century Gothic" panose="020B0502020202020204" pitchFamily="34" charset="0"/>
              </a:rPr>
              <a:t>medida que </a:t>
            </a:r>
            <a:r>
              <a:rPr lang="es-ES" sz="1400" dirty="0" smtClean="0">
                <a:latin typeface="Century Gothic" panose="020B0502020202020204" pitchFamily="34" charset="0"/>
              </a:rPr>
              <a:t>esta </a:t>
            </a:r>
            <a:r>
              <a:rPr lang="es-ES" sz="1400" dirty="0">
                <a:latin typeface="Century Gothic" panose="020B0502020202020204" pitchFamily="34" charset="0"/>
              </a:rPr>
              <a:t>aumenta las demandas de información </a:t>
            </a:r>
            <a:r>
              <a:rPr lang="es-ES" sz="1400" dirty="0" smtClean="0">
                <a:latin typeface="Century Gothic" panose="020B0502020202020204" pitchFamily="34" charset="0"/>
              </a:rPr>
              <a:t>también lo hacen, </a:t>
            </a:r>
            <a:r>
              <a:rPr lang="es-ES" sz="1400" dirty="0">
                <a:latin typeface="Century Gothic" panose="020B0502020202020204" pitchFamily="34" charset="0"/>
              </a:rPr>
              <a:t>lógicamente, una persona que se acerca a la jubilación es más sensible a recibir información que un joven cuya vida laboral </a:t>
            </a:r>
            <a:r>
              <a:rPr lang="es-ES" sz="1400" dirty="0" smtClean="0">
                <a:latin typeface="Century Gothic" panose="020B0502020202020204" pitchFamily="34" charset="0"/>
              </a:rPr>
              <a:t>acaba de empezar. </a:t>
            </a:r>
            <a:r>
              <a:rPr lang="es-ES" sz="1400" dirty="0">
                <a:latin typeface="Century Gothic" panose="020B0502020202020204" pitchFamily="34" charset="0"/>
              </a:rPr>
              <a:t>De acuerdo a la CCAA, se observa que mientras los que viven en Baleares son lo que </a:t>
            </a:r>
            <a:r>
              <a:rPr lang="es-ES" sz="1400" dirty="0" smtClean="0">
                <a:latin typeface="Century Gothic" panose="020B0502020202020204" pitchFamily="34" charset="0"/>
              </a:rPr>
              <a:t>en mayor proporción reclaman información, </a:t>
            </a:r>
            <a:r>
              <a:rPr lang="es-ES" sz="1400" dirty="0">
                <a:latin typeface="Century Gothic" panose="020B0502020202020204" pitchFamily="34" charset="0"/>
              </a:rPr>
              <a:t>los riojanos son los menos </a:t>
            </a:r>
            <a:r>
              <a:rPr lang="es-ES" sz="1400" dirty="0" smtClean="0">
                <a:latin typeface="Century Gothic" panose="020B0502020202020204" pitchFamily="34" charset="0"/>
              </a:rPr>
              <a:t>demandan información </a:t>
            </a:r>
            <a:r>
              <a:rPr lang="es-ES" sz="1400" dirty="0">
                <a:latin typeface="Century Gothic" panose="020B0502020202020204" pitchFamily="34" charset="0"/>
              </a:rPr>
              <a:t>a la Seguridad Social sobre </a:t>
            </a:r>
            <a:r>
              <a:rPr lang="es-ES" sz="1400" dirty="0" smtClean="0">
                <a:latin typeface="Century Gothic" panose="020B0502020202020204" pitchFamily="34" charset="0"/>
              </a:rPr>
              <a:t>cual sería su pensión cuando se jubilen.</a:t>
            </a:r>
          </a:p>
          <a:p>
            <a:pPr marL="285750" indent="-285750" algn="just">
              <a:lnSpc>
                <a:spcPct val="150000"/>
              </a:lnSpc>
              <a:buFont typeface="Arial" panose="020B0604020202020204" pitchFamily="34" charset="0"/>
              <a:buChar char="•"/>
            </a:pPr>
            <a:endParaRPr lang="es-ES" sz="1400" dirty="0">
              <a:latin typeface="Century Gothic" panose="020B0502020202020204" pitchFamily="34" charset="0"/>
            </a:endParaRPr>
          </a:p>
          <a:p>
            <a:pPr marL="285750" indent="-285750" algn="just">
              <a:lnSpc>
                <a:spcPct val="150000"/>
              </a:lnSpc>
              <a:buFont typeface="Arial" panose="020B0604020202020204" pitchFamily="34" charset="0"/>
              <a:buChar char="•"/>
            </a:pPr>
            <a:r>
              <a:rPr lang="es-ES" sz="1400" dirty="0" smtClean="0">
                <a:latin typeface="Century Gothic" panose="020B0502020202020204" pitchFamily="34" charset="0"/>
              </a:rPr>
              <a:t>Un dato a tener en cuenta es que solo 1 </a:t>
            </a:r>
            <a:r>
              <a:rPr lang="es-ES" sz="1400" dirty="0">
                <a:latin typeface="Century Gothic" panose="020B0502020202020204" pitchFamily="34" charset="0"/>
              </a:rPr>
              <a:t>de cada 3 </a:t>
            </a:r>
            <a:r>
              <a:rPr lang="es-ES" sz="1400" dirty="0" smtClean="0">
                <a:latin typeface="Century Gothic" panose="020B0502020202020204" pitchFamily="34" charset="0"/>
              </a:rPr>
              <a:t>españoles reconoce ahorrar, frente </a:t>
            </a:r>
            <a:r>
              <a:rPr lang="es-ES" sz="1400" dirty="0">
                <a:latin typeface="Century Gothic" panose="020B0502020202020204" pitchFamily="34" charset="0"/>
              </a:rPr>
              <a:t>a 7 de cada 10 que no </a:t>
            </a:r>
            <a:r>
              <a:rPr lang="es-ES" sz="1400" dirty="0" smtClean="0">
                <a:latin typeface="Century Gothic" panose="020B0502020202020204" pitchFamily="34" charset="0"/>
              </a:rPr>
              <a:t>lo hace. Las mujeres son más ahorradoras que los hombres al igual que los españoles de más edad. </a:t>
            </a:r>
            <a:r>
              <a:rPr lang="es-ES" sz="1400" dirty="0">
                <a:latin typeface="Century Gothic" panose="020B0502020202020204" pitchFamily="34" charset="0"/>
              </a:rPr>
              <a:t>Entre los jóvenes </a:t>
            </a:r>
            <a:r>
              <a:rPr lang="es-ES" sz="1400" dirty="0" smtClean="0">
                <a:latin typeface="Century Gothic" panose="020B0502020202020204" pitchFamily="34" charset="0"/>
              </a:rPr>
              <a:t>no parece que exista la filosofía del ahorro, puesto que solo una cuarta </a:t>
            </a:r>
            <a:r>
              <a:rPr lang="es-ES" sz="1400" dirty="0">
                <a:latin typeface="Century Gothic" panose="020B0502020202020204" pitchFamily="34" charset="0"/>
              </a:rPr>
              <a:t>parte </a:t>
            </a:r>
            <a:r>
              <a:rPr lang="es-ES" sz="1400" dirty="0" smtClean="0">
                <a:latin typeface="Century Gothic" panose="020B0502020202020204" pitchFamily="34" charset="0"/>
              </a:rPr>
              <a:t>de este grupo de edad lo está haciendo. A nivel de CC.AA, vemos que donde </a:t>
            </a:r>
            <a:r>
              <a:rPr lang="es-ES" sz="1400" dirty="0">
                <a:latin typeface="Century Gothic" panose="020B0502020202020204" pitchFamily="34" charset="0"/>
              </a:rPr>
              <a:t>menos se ahorra es en Andalucía </a:t>
            </a:r>
            <a:r>
              <a:rPr lang="es-ES" sz="1400" dirty="0" smtClean="0">
                <a:latin typeface="Century Gothic" panose="020B0502020202020204" pitchFamily="34" charset="0"/>
              </a:rPr>
              <a:t>seguida de </a:t>
            </a:r>
            <a:r>
              <a:rPr lang="es-ES" sz="1400" dirty="0">
                <a:latin typeface="Century Gothic" panose="020B0502020202020204" pitchFamily="34" charset="0"/>
              </a:rPr>
              <a:t>Baleares, mientras que en País Vasco, </a:t>
            </a:r>
            <a:r>
              <a:rPr lang="es-ES" sz="1400" dirty="0" smtClean="0">
                <a:latin typeface="Century Gothic" panose="020B0502020202020204" pitchFamily="34" charset="0"/>
              </a:rPr>
              <a:t>Madrid y </a:t>
            </a:r>
            <a:r>
              <a:rPr lang="es-ES" sz="1400" dirty="0">
                <a:latin typeface="Century Gothic" panose="020B0502020202020204" pitchFamily="34" charset="0"/>
              </a:rPr>
              <a:t>Asturias es donde </a:t>
            </a:r>
            <a:r>
              <a:rPr lang="es-ES" sz="1400" dirty="0" smtClean="0">
                <a:latin typeface="Century Gothic" panose="020B0502020202020204" pitchFamily="34" charset="0"/>
              </a:rPr>
              <a:t>más lo hacen de cara a la jubilación.</a:t>
            </a:r>
            <a:endParaRPr lang="es-ES" sz="1400" dirty="0">
              <a:latin typeface="Century Gothic" panose="020B0502020202020204" pitchFamily="34" charset="0"/>
            </a:endParaRPr>
          </a:p>
        </p:txBody>
      </p:sp>
    </p:spTree>
    <p:extLst>
      <p:ext uri="{BB962C8B-B14F-4D97-AF65-F5344CB8AC3E}">
        <p14:creationId xmlns:p14="http://schemas.microsoft.com/office/powerpoint/2010/main" val="42249538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CuadroTexto"/>
          <p:cNvSpPr txBox="1"/>
          <p:nvPr/>
        </p:nvSpPr>
        <p:spPr>
          <a:xfrm>
            <a:off x="1729993" y="45043"/>
            <a:ext cx="3017173" cy="615553"/>
          </a:xfrm>
          <a:prstGeom prst="rect">
            <a:avLst/>
          </a:prstGeom>
          <a:noFill/>
        </p:spPr>
        <p:txBody>
          <a:bodyPr wrap="none" rtlCol="0">
            <a:spAutoFit/>
          </a:bodyPr>
          <a:lstStyle/>
          <a:p>
            <a:r>
              <a:rPr lang="es-ES_tradnl" sz="34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Conclusiones</a:t>
            </a:r>
            <a:endParaRPr lang="es-ES" sz="34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2" name="CuadroTexto 1"/>
          <p:cNvSpPr txBox="1"/>
          <p:nvPr/>
        </p:nvSpPr>
        <p:spPr>
          <a:xfrm>
            <a:off x="231354" y="969710"/>
            <a:ext cx="11455821" cy="526297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sz="1400" dirty="0" smtClean="0">
                <a:latin typeface="Century Gothic" panose="020B0502020202020204" pitchFamily="34" charset="0"/>
              </a:rPr>
              <a:t>A la hora de ahorrar, las </a:t>
            </a:r>
            <a:r>
              <a:rPr lang="es-ES" sz="1400" dirty="0">
                <a:latin typeface="Century Gothic" panose="020B0502020202020204" pitchFamily="34" charset="0"/>
              </a:rPr>
              <a:t>dos cosas que más hacen los españoles </a:t>
            </a:r>
            <a:r>
              <a:rPr lang="es-ES" sz="1400" dirty="0" smtClean="0">
                <a:latin typeface="Century Gothic" panose="020B0502020202020204" pitchFamily="34" charset="0"/>
              </a:rPr>
              <a:t>son, </a:t>
            </a:r>
            <a:r>
              <a:rPr lang="es-ES" sz="1400" dirty="0">
                <a:latin typeface="Century Gothic" panose="020B0502020202020204" pitchFamily="34" charset="0"/>
              </a:rPr>
              <a:t>o tener un plan de pensiones y/o seguro de jubilación (49,2%) </a:t>
            </a:r>
            <a:r>
              <a:rPr lang="es-ES" sz="1400" dirty="0" smtClean="0">
                <a:latin typeface="Century Gothic" panose="020B0502020202020204" pitchFamily="34" charset="0"/>
              </a:rPr>
              <a:t>o bien tener </a:t>
            </a:r>
            <a:r>
              <a:rPr lang="es-ES" sz="1400" dirty="0">
                <a:latin typeface="Century Gothic" panose="020B0502020202020204" pitchFamily="34" charset="0"/>
              </a:rPr>
              <a:t>cuentas corrientes o depósitos bancarios (38,4%). La inversión en la compra de una vivienda como forma de ahorro solo lo cita el 13</a:t>
            </a:r>
            <a:r>
              <a:rPr lang="es-ES" sz="1400" dirty="0" smtClean="0">
                <a:latin typeface="Century Gothic" panose="020B0502020202020204" pitchFamily="34" charset="0"/>
              </a:rPr>
              <a:t>%. </a:t>
            </a:r>
            <a:r>
              <a:rPr lang="es-ES" sz="1400" dirty="0">
                <a:latin typeface="Century Gothic" panose="020B0502020202020204" pitchFamily="34" charset="0"/>
              </a:rPr>
              <a:t>El resto de </a:t>
            </a:r>
            <a:r>
              <a:rPr lang="es-ES" sz="1400" dirty="0" smtClean="0">
                <a:latin typeface="Century Gothic" panose="020B0502020202020204" pitchFamily="34" charset="0"/>
              </a:rPr>
              <a:t>posibilidades de ahorro (fondos </a:t>
            </a:r>
            <a:r>
              <a:rPr lang="es-ES" sz="1400" dirty="0">
                <a:latin typeface="Century Gothic" panose="020B0502020202020204" pitchFamily="34" charset="0"/>
              </a:rPr>
              <a:t>de inversión, acciones en bolsa, etc..) </a:t>
            </a:r>
            <a:r>
              <a:rPr lang="es-ES" sz="1400" dirty="0" smtClean="0">
                <a:latin typeface="Century Gothic" panose="020B0502020202020204" pitchFamily="34" charset="0"/>
              </a:rPr>
              <a:t>casi no se tienen en cuenta. Las </a:t>
            </a:r>
            <a:r>
              <a:rPr lang="es-ES" sz="1400" dirty="0">
                <a:latin typeface="Century Gothic" panose="020B0502020202020204" pitchFamily="34" charset="0"/>
              </a:rPr>
              <a:t>formas de ahorro varían en función del sexo; </a:t>
            </a:r>
            <a:r>
              <a:rPr lang="es-ES" sz="1400" dirty="0" smtClean="0">
                <a:latin typeface="Century Gothic" panose="020B0502020202020204" pitchFamily="34" charset="0"/>
              </a:rPr>
              <a:t>mientras que los </a:t>
            </a:r>
            <a:r>
              <a:rPr lang="es-ES" sz="1400" dirty="0">
                <a:latin typeface="Century Gothic" panose="020B0502020202020204" pitchFamily="34" charset="0"/>
              </a:rPr>
              <a:t>hombres fundamentalmente tienen un plan de pensiones y en menor medida cuentas corrientes, </a:t>
            </a:r>
            <a:r>
              <a:rPr lang="es-ES" sz="1400" dirty="0" smtClean="0">
                <a:latin typeface="Century Gothic" panose="020B0502020202020204" pitchFamily="34" charset="0"/>
              </a:rPr>
              <a:t>las mujeres, </a:t>
            </a:r>
            <a:r>
              <a:rPr lang="es-ES" sz="1400" dirty="0">
                <a:latin typeface="Century Gothic" panose="020B0502020202020204" pitchFamily="34" charset="0"/>
              </a:rPr>
              <a:t>tienen </a:t>
            </a:r>
            <a:r>
              <a:rPr lang="es-ES" sz="1400" dirty="0" smtClean="0">
                <a:latin typeface="Century Gothic" panose="020B0502020202020204" pitchFamily="34" charset="0"/>
              </a:rPr>
              <a:t>casi en </a:t>
            </a:r>
            <a:r>
              <a:rPr lang="es-ES" sz="1400" dirty="0">
                <a:latin typeface="Century Gothic" panose="020B0502020202020204" pitchFamily="34" charset="0"/>
              </a:rPr>
              <a:t>la misma </a:t>
            </a:r>
            <a:r>
              <a:rPr lang="es-ES" sz="1400" dirty="0" smtClean="0">
                <a:latin typeface="Century Gothic" panose="020B0502020202020204" pitchFamily="34" charset="0"/>
              </a:rPr>
              <a:t>proporción, o planes </a:t>
            </a:r>
            <a:r>
              <a:rPr lang="es-ES" sz="1400" dirty="0">
                <a:latin typeface="Century Gothic" panose="020B0502020202020204" pitchFamily="34" charset="0"/>
              </a:rPr>
              <a:t>de pensiones </a:t>
            </a:r>
            <a:r>
              <a:rPr lang="es-ES" sz="1400" dirty="0" smtClean="0">
                <a:latin typeface="Century Gothic" panose="020B0502020202020204" pitchFamily="34" charset="0"/>
              </a:rPr>
              <a:t>o </a:t>
            </a:r>
            <a:r>
              <a:rPr lang="es-ES" sz="1400" dirty="0">
                <a:latin typeface="Century Gothic" panose="020B0502020202020204" pitchFamily="34" charset="0"/>
              </a:rPr>
              <a:t>cuentas </a:t>
            </a:r>
            <a:r>
              <a:rPr lang="es-ES" sz="1400" dirty="0" smtClean="0">
                <a:latin typeface="Century Gothic" panose="020B0502020202020204" pitchFamily="34" charset="0"/>
              </a:rPr>
              <a:t>corrientes. </a:t>
            </a:r>
            <a:r>
              <a:rPr lang="es-ES" sz="1400" dirty="0">
                <a:latin typeface="Century Gothic" panose="020B0502020202020204" pitchFamily="34" charset="0"/>
              </a:rPr>
              <a:t>De acuerdo a la edad también se aprecian </a:t>
            </a:r>
            <a:r>
              <a:rPr lang="es-ES" sz="1400" dirty="0" smtClean="0">
                <a:latin typeface="Century Gothic" panose="020B0502020202020204" pitchFamily="34" charset="0"/>
              </a:rPr>
              <a:t>diferencias relevantes en la forma </a:t>
            </a:r>
            <a:r>
              <a:rPr lang="es-ES" sz="1400" dirty="0">
                <a:latin typeface="Century Gothic" panose="020B0502020202020204" pitchFamily="34" charset="0"/>
              </a:rPr>
              <a:t>de ahorrar. </a:t>
            </a:r>
            <a:r>
              <a:rPr lang="es-ES" sz="1400" dirty="0" smtClean="0">
                <a:latin typeface="Century Gothic" panose="020B0502020202020204" pitchFamily="34" charset="0"/>
              </a:rPr>
              <a:t>Mientras que los </a:t>
            </a:r>
            <a:r>
              <a:rPr lang="es-ES" sz="1400" dirty="0">
                <a:latin typeface="Century Gothic" panose="020B0502020202020204" pitchFamily="34" charset="0"/>
              </a:rPr>
              <a:t>mayores de 46 años optan fundamentalmente por planes de pensión, los jóvenes de 18 a 29 años se decantan mayoritariamente por las cuentas corrientes. En el caso de los españoles que tienen entre 30 y 45 años, los planes y las cuentas tienen </a:t>
            </a:r>
            <a:r>
              <a:rPr lang="es-ES" sz="1400" dirty="0" smtClean="0">
                <a:latin typeface="Century Gothic" panose="020B0502020202020204" pitchFamily="34" charset="0"/>
              </a:rPr>
              <a:t>la </a:t>
            </a:r>
            <a:r>
              <a:rPr lang="es-ES" sz="1400" dirty="0">
                <a:latin typeface="Century Gothic" panose="020B0502020202020204" pitchFamily="34" charset="0"/>
              </a:rPr>
              <a:t>misma </a:t>
            </a:r>
            <a:r>
              <a:rPr lang="es-ES" sz="1400" dirty="0" smtClean="0">
                <a:latin typeface="Century Gothic" panose="020B0502020202020204" pitchFamily="34" charset="0"/>
              </a:rPr>
              <a:t>importancia. A nivel de CCAA, lo </a:t>
            </a:r>
            <a:r>
              <a:rPr lang="es-ES" sz="1400" dirty="0">
                <a:latin typeface="Century Gothic" panose="020B0502020202020204" pitchFamily="34" charset="0"/>
              </a:rPr>
              <a:t>más destacado es que el plan de pensiones es </a:t>
            </a:r>
            <a:r>
              <a:rPr lang="es-ES" sz="1400" dirty="0" smtClean="0">
                <a:latin typeface="Century Gothic" panose="020B0502020202020204" pitchFamily="34" charset="0"/>
              </a:rPr>
              <a:t>lo más </a:t>
            </a:r>
            <a:r>
              <a:rPr lang="es-ES" sz="1400" dirty="0">
                <a:latin typeface="Century Gothic" panose="020B0502020202020204" pitchFamily="34" charset="0"/>
              </a:rPr>
              <a:t>habitual </a:t>
            </a:r>
            <a:r>
              <a:rPr lang="es-ES" sz="1400" dirty="0" smtClean="0">
                <a:latin typeface="Century Gothic" panose="020B0502020202020204" pitchFamily="34" charset="0"/>
              </a:rPr>
              <a:t>en </a:t>
            </a:r>
            <a:r>
              <a:rPr lang="es-ES" sz="1400" dirty="0">
                <a:latin typeface="Century Gothic" panose="020B0502020202020204" pitchFamily="34" charset="0"/>
              </a:rPr>
              <a:t>el País Vasco, mientras que </a:t>
            </a:r>
            <a:r>
              <a:rPr lang="es-ES" sz="1400" dirty="0" smtClean="0">
                <a:latin typeface="Century Gothic" panose="020B0502020202020204" pitchFamily="34" charset="0"/>
              </a:rPr>
              <a:t>la </a:t>
            </a:r>
            <a:r>
              <a:rPr lang="es-ES" sz="1400" dirty="0">
                <a:latin typeface="Century Gothic" panose="020B0502020202020204" pitchFamily="34" charset="0"/>
              </a:rPr>
              <a:t>cuenta corriente bancaria </a:t>
            </a:r>
            <a:r>
              <a:rPr lang="es-ES" sz="1400" dirty="0" smtClean="0">
                <a:latin typeface="Century Gothic" panose="020B0502020202020204" pitchFamily="34" charset="0"/>
              </a:rPr>
              <a:t>tiene un peso más elevado en Galicia y la adquisición de una vivienda </a:t>
            </a:r>
            <a:r>
              <a:rPr lang="es-ES" sz="1400" dirty="0">
                <a:latin typeface="Century Gothic" panose="020B0502020202020204" pitchFamily="34" charset="0"/>
              </a:rPr>
              <a:t>(3º forma más habitual de ahorrar) </a:t>
            </a:r>
            <a:r>
              <a:rPr lang="es-ES" sz="1400" dirty="0" smtClean="0">
                <a:latin typeface="Century Gothic" panose="020B0502020202020204" pitchFamily="34" charset="0"/>
              </a:rPr>
              <a:t>se da más en Aragón.</a:t>
            </a:r>
          </a:p>
          <a:p>
            <a:pPr marL="285750" indent="-285750" algn="just">
              <a:lnSpc>
                <a:spcPct val="150000"/>
              </a:lnSpc>
              <a:buFont typeface="Arial" panose="020B0604020202020204" pitchFamily="34" charset="0"/>
              <a:buChar char="•"/>
            </a:pPr>
            <a:endParaRPr lang="es-ES" sz="1400" dirty="0">
              <a:latin typeface="Century Gothic" panose="020B0502020202020204" pitchFamily="34" charset="0"/>
            </a:endParaRPr>
          </a:p>
          <a:p>
            <a:pPr marL="285750" indent="-285750" algn="just">
              <a:lnSpc>
                <a:spcPct val="150000"/>
              </a:lnSpc>
              <a:buFont typeface="Arial" panose="020B0604020202020204" pitchFamily="34" charset="0"/>
              <a:buChar char="•"/>
            </a:pPr>
            <a:r>
              <a:rPr lang="es-ES" sz="1400" dirty="0" smtClean="0">
                <a:latin typeface="Century Gothic" panose="020B0502020202020204" pitchFamily="34" charset="0"/>
              </a:rPr>
              <a:t>A </a:t>
            </a:r>
            <a:r>
              <a:rPr lang="es-ES" sz="1400" dirty="0">
                <a:latin typeface="Century Gothic" panose="020B0502020202020204" pitchFamily="34" charset="0"/>
              </a:rPr>
              <a:t>la hora de ahorrar dos son los </a:t>
            </a:r>
            <a:r>
              <a:rPr lang="es-ES" sz="1400" dirty="0" smtClean="0">
                <a:latin typeface="Century Gothic" panose="020B0502020202020204" pitchFamily="34" charset="0"/>
              </a:rPr>
              <a:t>motivos principales </a:t>
            </a:r>
            <a:r>
              <a:rPr lang="es-ES" sz="1400" dirty="0">
                <a:latin typeface="Century Gothic" panose="020B0502020202020204" pitchFamily="34" charset="0"/>
              </a:rPr>
              <a:t>que señalan los </a:t>
            </a:r>
            <a:r>
              <a:rPr lang="es-ES" sz="1400" dirty="0" smtClean="0">
                <a:latin typeface="Century Gothic" panose="020B0502020202020204" pitchFamily="34" charset="0"/>
              </a:rPr>
              <a:t>españoles: 1) La </a:t>
            </a:r>
            <a:r>
              <a:rPr lang="es-ES" sz="1400" dirty="0">
                <a:latin typeface="Century Gothic" panose="020B0502020202020204" pitchFamily="34" charset="0"/>
              </a:rPr>
              <a:t>desconfianza en tener una pensión </a:t>
            </a:r>
            <a:r>
              <a:rPr lang="es-ES" sz="1400" dirty="0" smtClean="0">
                <a:latin typeface="Century Gothic" panose="020B0502020202020204" pitchFamily="34" charset="0"/>
              </a:rPr>
              <a:t>pública, como ya se ha visto anteriormente y 2) que sirva como complemento </a:t>
            </a:r>
            <a:r>
              <a:rPr lang="es-ES" sz="1400" dirty="0">
                <a:latin typeface="Century Gothic" panose="020B0502020202020204" pitchFamily="34" charset="0"/>
              </a:rPr>
              <a:t>para mantener el nivel de </a:t>
            </a:r>
            <a:r>
              <a:rPr lang="es-ES" sz="1400" dirty="0" smtClean="0">
                <a:latin typeface="Century Gothic" panose="020B0502020202020204" pitchFamily="34" charset="0"/>
              </a:rPr>
              <a:t>vida actual. </a:t>
            </a:r>
            <a:r>
              <a:rPr lang="es-ES" sz="1400" dirty="0">
                <a:latin typeface="Century Gothic" panose="020B0502020202020204" pitchFamily="34" charset="0"/>
              </a:rPr>
              <a:t>El miedo a no cobrar la pensión es </a:t>
            </a:r>
            <a:r>
              <a:rPr lang="es-ES" sz="1400" dirty="0" smtClean="0">
                <a:latin typeface="Century Gothic" panose="020B0502020202020204" pitchFamily="34" charset="0"/>
              </a:rPr>
              <a:t>el motivo más esgrimido por quienes viven en </a:t>
            </a:r>
            <a:r>
              <a:rPr lang="es-ES" sz="1400" dirty="0">
                <a:latin typeface="Century Gothic" panose="020B0502020202020204" pitchFamily="34" charset="0"/>
              </a:rPr>
              <a:t>Cantabria y en el País Vasco, mientras que el </a:t>
            </a:r>
            <a:r>
              <a:rPr lang="es-ES" sz="1400" dirty="0" smtClean="0">
                <a:latin typeface="Century Gothic" panose="020B0502020202020204" pitchFamily="34" charset="0"/>
              </a:rPr>
              <a:t>ahorro como complemento a la pensión es especialmente importante </a:t>
            </a:r>
            <a:r>
              <a:rPr lang="es-ES" sz="1400" dirty="0">
                <a:latin typeface="Century Gothic" panose="020B0502020202020204" pitchFamily="34" charset="0"/>
              </a:rPr>
              <a:t>en Navarra, </a:t>
            </a:r>
            <a:r>
              <a:rPr lang="es-ES" sz="1400" dirty="0" smtClean="0">
                <a:latin typeface="Century Gothic" panose="020B0502020202020204" pitchFamily="34" charset="0"/>
              </a:rPr>
              <a:t>Galicia, </a:t>
            </a:r>
            <a:r>
              <a:rPr lang="es-ES" sz="1400" dirty="0">
                <a:latin typeface="Century Gothic" panose="020B0502020202020204" pitchFamily="34" charset="0"/>
              </a:rPr>
              <a:t>La Rioja y </a:t>
            </a:r>
            <a:r>
              <a:rPr lang="es-ES" sz="1400" dirty="0" smtClean="0">
                <a:latin typeface="Century Gothic" panose="020B0502020202020204" pitchFamily="34" charset="0"/>
              </a:rPr>
              <a:t>Murcia. </a:t>
            </a:r>
            <a:endParaRPr lang="es-ES" sz="1400" dirty="0">
              <a:latin typeface="Century Gothic" panose="020B0502020202020204" pitchFamily="34" charset="0"/>
            </a:endParaRPr>
          </a:p>
        </p:txBody>
      </p:sp>
    </p:spTree>
    <p:extLst>
      <p:ext uri="{BB962C8B-B14F-4D97-AF65-F5344CB8AC3E}">
        <p14:creationId xmlns:p14="http://schemas.microsoft.com/office/powerpoint/2010/main" val="11007968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CuadroTexto"/>
          <p:cNvSpPr txBox="1"/>
          <p:nvPr/>
        </p:nvSpPr>
        <p:spPr>
          <a:xfrm>
            <a:off x="1729993" y="45043"/>
            <a:ext cx="3017173" cy="615553"/>
          </a:xfrm>
          <a:prstGeom prst="rect">
            <a:avLst/>
          </a:prstGeom>
          <a:noFill/>
        </p:spPr>
        <p:txBody>
          <a:bodyPr wrap="none" rtlCol="0">
            <a:spAutoFit/>
          </a:bodyPr>
          <a:lstStyle/>
          <a:p>
            <a:r>
              <a:rPr lang="es-ES_tradnl" sz="34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Conclusiones</a:t>
            </a:r>
            <a:endParaRPr lang="es-ES" sz="34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2" name="CuadroTexto 1"/>
          <p:cNvSpPr txBox="1"/>
          <p:nvPr/>
        </p:nvSpPr>
        <p:spPr>
          <a:xfrm>
            <a:off x="231354" y="999644"/>
            <a:ext cx="11455821" cy="623247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sz="1400" dirty="0" smtClean="0">
                <a:latin typeface="Century Gothic" panose="020B0502020202020204" pitchFamily="34" charset="0"/>
              </a:rPr>
              <a:t>Entre quienes no ahorran, el principal motivo aducido para no hacerlo es la falta de capacidad de ahorro. Este motivo lo menciona el 68% de los españoles. En un segundo plano (17%) se nombra el no querer tener el dinero parado a tan largo plazo. La falta de capacidad de ahorro es citada de forma significativamente más elevada por los hombres que por las mujeres. Según aumenta la edad, aumenta esa falta de capacidad de ahorro, mientras que el no querer congelar el dinero a largo plazo aumenta a medida que la edad de los españoles desciende. </a:t>
            </a:r>
          </a:p>
          <a:p>
            <a:pPr marL="285750" indent="-285750" algn="just">
              <a:lnSpc>
                <a:spcPct val="150000"/>
              </a:lnSpc>
              <a:buFont typeface="Arial" panose="020B0604020202020204" pitchFamily="34" charset="0"/>
              <a:buChar char="•"/>
            </a:pPr>
            <a:endParaRPr lang="es-ES" sz="1400" dirty="0" smtClean="0">
              <a:latin typeface="Century Gothic" panose="020B0502020202020204" pitchFamily="34" charset="0"/>
            </a:endParaRPr>
          </a:p>
          <a:p>
            <a:pPr marL="285750" indent="-285750" algn="just">
              <a:lnSpc>
                <a:spcPct val="150000"/>
              </a:lnSpc>
              <a:buFont typeface="Arial" panose="020B0604020202020204" pitchFamily="34" charset="0"/>
              <a:buChar char="•"/>
            </a:pPr>
            <a:r>
              <a:rPr lang="es-ES" sz="1400" dirty="0" smtClean="0">
                <a:latin typeface="Century Gothic" panose="020B0502020202020204" pitchFamily="34" charset="0"/>
              </a:rPr>
              <a:t>A la pregunta de si </a:t>
            </a:r>
            <a:r>
              <a:rPr lang="es-ES" sz="1400" dirty="0">
                <a:latin typeface="Century Gothic" panose="020B0502020202020204" pitchFamily="34" charset="0"/>
              </a:rPr>
              <a:t>estarían dispuestos a ahorrar para la pensión complementaria una parte de su sueldo todos los meses, las opiniones </a:t>
            </a:r>
            <a:r>
              <a:rPr lang="es-ES" sz="1400" dirty="0" smtClean="0">
                <a:latin typeface="Century Gothic" panose="020B0502020202020204" pitchFamily="34" charset="0"/>
              </a:rPr>
              <a:t>están bastante divididas, un </a:t>
            </a:r>
            <a:r>
              <a:rPr lang="es-ES" sz="1400" dirty="0">
                <a:latin typeface="Century Gothic" panose="020B0502020202020204" pitchFamily="34" charset="0"/>
              </a:rPr>
              <a:t>43% estaría dispuesto a </a:t>
            </a:r>
            <a:r>
              <a:rPr lang="es-ES" sz="1400" dirty="0" smtClean="0">
                <a:latin typeface="Century Gothic" panose="020B0502020202020204" pitchFamily="34" charset="0"/>
              </a:rPr>
              <a:t>hacerlo, un </a:t>
            </a:r>
            <a:r>
              <a:rPr lang="es-ES" sz="1400" dirty="0">
                <a:latin typeface="Century Gothic" panose="020B0502020202020204" pitchFamily="34" charset="0"/>
              </a:rPr>
              <a:t>23% </a:t>
            </a:r>
            <a:r>
              <a:rPr lang="es-ES" sz="1400" dirty="0" smtClean="0">
                <a:latin typeface="Century Gothic" panose="020B0502020202020204" pitchFamily="34" charset="0"/>
              </a:rPr>
              <a:t>no y uno </a:t>
            </a:r>
            <a:r>
              <a:rPr lang="es-ES" sz="1400" dirty="0">
                <a:latin typeface="Century Gothic" panose="020B0502020202020204" pitchFamily="34" charset="0"/>
              </a:rPr>
              <a:t>de cada tres </a:t>
            </a:r>
            <a:r>
              <a:rPr lang="es-ES" sz="1400" dirty="0" smtClean="0">
                <a:latin typeface="Century Gothic" panose="020B0502020202020204" pitchFamily="34" charset="0"/>
              </a:rPr>
              <a:t>muestra cierta indecisión al respecto. </a:t>
            </a:r>
            <a:r>
              <a:rPr lang="es-ES" sz="1400" dirty="0">
                <a:latin typeface="Century Gothic" panose="020B0502020202020204" pitchFamily="34" charset="0"/>
              </a:rPr>
              <a:t>Los más proclives a ahorrar un parte de su sueldo son los más jóvenes (52,1%).</a:t>
            </a:r>
          </a:p>
          <a:p>
            <a:pPr marL="285750" indent="-285750" algn="just">
              <a:lnSpc>
                <a:spcPct val="150000"/>
              </a:lnSpc>
              <a:buFont typeface="Arial" panose="020B0604020202020204" pitchFamily="34" charset="0"/>
              <a:buChar char="•"/>
            </a:pPr>
            <a:endParaRPr lang="es-ES" sz="1400" dirty="0" smtClean="0">
              <a:latin typeface="Century Gothic" panose="020B0502020202020204" pitchFamily="34" charset="0"/>
            </a:endParaRPr>
          </a:p>
          <a:p>
            <a:pPr marL="285750" indent="-285750" algn="just">
              <a:lnSpc>
                <a:spcPct val="150000"/>
              </a:lnSpc>
              <a:buFont typeface="Arial" panose="020B0604020202020204" pitchFamily="34" charset="0"/>
              <a:buChar char="•"/>
            </a:pPr>
            <a:r>
              <a:rPr lang="es-ES" sz="1400" dirty="0">
                <a:latin typeface="Century Gothic" panose="020B0502020202020204" pitchFamily="34" charset="0"/>
              </a:rPr>
              <a:t>Preguntado a ese 43,2% de españoles que </a:t>
            </a:r>
            <a:r>
              <a:rPr lang="es-ES" sz="1400" dirty="0" smtClean="0">
                <a:latin typeface="Century Gothic" panose="020B0502020202020204" pitchFamily="34" charset="0"/>
              </a:rPr>
              <a:t>afirma </a:t>
            </a:r>
            <a:r>
              <a:rPr lang="es-ES" sz="1400" dirty="0">
                <a:latin typeface="Century Gothic" panose="020B0502020202020204" pitchFamily="34" charset="0"/>
              </a:rPr>
              <a:t>estar dispuestos a ahorrar parte de su sueldo, cual sería el porcentaje que destinaria a dicho ahorro, un 31% destinaría un 5% de su sueldo, un 24% ahorraría un 3% y cerca del 21</a:t>
            </a:r>
            <a:r>
              <a:rPr lang="es-ES" sz="1400" dirty="0" smtClean="0">
                <a:latin typeface="Century Gothic" panose="020B0502020202020204" pitchFamily="34" charset="0"/>
              </a:rPr>
              <a:t>% </a:t>
            </a:r>
            <a:r>
              <a:rPr lang="es-ES" sz="1400" dirty="0">
                <a:latin typeface="Century Gothic" panose="020B0502020202020204" pitchFamily="34" charset="0"/>
              </a:rPr>
              <a:t>más del 5% de su </a:t>
            </a:r>
            <a:r>
              <a:rPr lang="es-ES" sz="1400" dirty="0" smtClean="0">
                <a:latin typeface="Century Gothic" panose="020B0502020202020204" pitchFamily="34" charset="0"/>
              </a:rPr>
              <a:t>sueldo. En línea con lo dicho anteriormente, los </a:t>
            </a:r>
            <a:r>
              <a:rPr lang="es-ES" sz="1400" dirty="0">
                <a:latin typeface="Century Gothic" panose="020B0502020202020204" pitchFamily="34" charset="0"/>
              </a:rPr>
              <a:t>españoles de 18 a 29 años son </a:t>
            </a:r>
            <a:r>
              <a:rPr lang="es-ES" sz="1400" dirty="0" smtClean="0">
                <a:latin typeface="Century Gothic" panose="020B0502020202020204" pitchFamily="34" charset="0"/>
              </a:rPr>
              <a:t>también los </a:t>
            </a:r>
            <a:r>
              <a:rPr lang="es-ES" sz="1400" dirty="0">
                <a:latin typeface="Century Gothic" panose="020B0502020202020204" pitchFamily="34" charset="0"/>
              </a:rPr>
              <a:t>que destinarían un mayor porcentaje de su sueldo a ahorrar para la pensión complementaria (57,2% de este grupo de edad destinaría el 5% o más de su sueldo a ello</a:t>
            </a:r>
            <a:r>
              <a:rPr lang="es-ES" sz="1400" dirty="0" smtClean="0">
                <a:latin typeface="Century Gothic" panose="020B0502020202020204" pitchFamily="34" charset="0"/>
              </a:rPr>
              <a:t>). </a:t>
            </a:r>
            <a:r>
              <a:rPr lang="es-ES" sz="1400" dirty="0">
                <a:latin typeface="Century Gothic" panose="020B0502020202020204" pitchFamily="34" charset="0"/>
              </a:rPr>
              <a:t>Los riojanos son los españoles que mayor porcentaje de su sueldo destinarían a ahorrar para la pensión </a:t>
            </a:r>
            <a:r>
              <a:rPr lang="es-ES" sz="1400" dirty="0" smtClean="0">
                <a:latin typeface="Century Gothic" panose="020B0502020202020204" pitchFamily="34" charset="0"/>
              </a:rPr>
              <a:t>complementaria, mientras que los </a:t>
            </a:r>
            <a:r>
              <a:rPr lang="es-ES" sz="1400" dirty="0">
                <a:latin typeface="Century Gothic" panose="020B0502020202020204" pitchFamily="34" charset="0"/>
              </a:rPr>
              <a:t>extremeños son </a:t>
            </a:r>
            <a:r>
              <a:rPr lang="es-ES" sz="1400" dirty="0" smtClean="0">
                <a:latin typeface="Century Gothic" panose="020B0502020202020204" pitchFamily="34" charset="0"/>
              </a:rPr>
              <a:t>los que menos </a:t>
            </a:r>
            <a:r>
              <a:rPr lang="es-ES" sz="1400" dirty="0">
                <a:latin typeface="Century Gothic" panose="020B0502020202020204" pitchFamily="34" charset="0"/>
              </a:rPr>
              <a:t>dinero destinarían de su sueldo para ahorrarlo de cara a la </a:t>
            </a:r>
            <a:r>
              <a:rPr lang="es-ES" sz="1400" dirty="0" smtClean="0">
                <a:latin typeface="Century Gothic" panose="020B0502020202020204" pitchFamily="34" charset="0"/>
              </a:rPr>
              <a:t>pensión complementaria.</a:t>
            </a:r>
            <a:endParaRPr lang="es-ES" sz="1400" dirty="0">
              <a:latin typeface="Century Gothic" panose="020B0502020202020204" pitchFamily="34" charset="0"/>
            </a:endParaRPr>
          </a:p>
          <a:p>
            <a:pPr marL="285750" indent="-285750" algn="just">
              <a:lnSpc>
                <a:spcPct val="150000"/>
              </a:lnSpc>
              <a:buFont typeface="Arial" panose="020B0604020202020204" pitchFamily="34" charset="0"/>
              <a:buChar char="•"/>
            </a:pPr>
            <a:endParaRPr lang="es-ES" sz="1400" dirty="0" smtClean="0">
              <a:latin typeface="Century Gothic" panose="020B0502020202020204" pitchFamily="34" charset="0"/>
            </a:endParaRPr>
          </a:p>
          <a:p>
            <a:pPr marL="285750" indent="-285750" algn="just">
              <a:lnSpc>
                <a:spcPct val="150000"/>
              </a:lnSpc>
              <a:buFont typeface="Arial" panose="020B0604020202020204" pitchFamily="34" charset="0"/>
              <a:buChar char="•"/>
            </a:pPr>
            <a:endParaRPr lang="es-ES" sz="1400" dirty="0">
              <a:latin typeface="Century Gothic" panose="020B0502020202020204" pitchFamily="34" charset="0"/>
            </a:endParaRPr>
          </a:p>
        </p:txBody>
      </p:sp>
    </p:spTree>
    <p:extLst>
      <p:ext uri="{BB962C8B-B14F-4D97-AF65-F5344CB8AC3E}">
        <p14:creationId xmlns:p14="http://schemas.microsoft.com/office/powerpoint/2010/main" val="36833849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CuadroTexto"/>
          <p:cNvSpPr txBox="1"/>
          <p:nvPr/>
        </p:nvSpPr>
        <p:spPr>
          <a:xfrm>
            <a:off x="1729993" y="45043"/>
            <a:ext cx="3017173" cy="615553"/>
          </a:xfrm>
          <a:prstGeom prst="rect">
            <a:avLst/>
          </a:prstGeom>
          <a:noFill/>
        </p:spPr>
        <p:txBody>
          <a:bodyPr wrap="none" rtlCol="0">
            <a:spAutoFit/>
          </a:bodyPr>
          <a:lstStyle/>
          <a:p>
            <a:r>
              <a:rPr lang="es-ES_tradnl" sz="34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Conclusiones</a:t>
            </a:r>
            <a:endParaRPr lang="es-ES" sz="34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2" name="CuadroTexto 1"/>
          <p:cNvSpPr txBox="1"/>
          <p:nvPr/>
        </p:nvSpPr>
        <p:spPr>
          <a:xfrm>
            <a:off x="231354" y="928520"/>
            <a:ext cx="11455821" cy="526297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sz="1400" dirty="0" smtClean="0">
                <a:latin typeface="Century Gothic" panose="020B0502020202020204" pitchFamily="34" charset="0"/>
              </a:rPr>
              <a:t>Ante la incertidumbre de si el sistema de pensiones actual podrá mantenerse o no, se planteó la posibilidad a los entrevistados de que hubiera un sistema de ahorro obligatorio vinculado a la vida laboral. En este sentido, la </a:t>
            </a:r>
            <a:r>
              <a:rPr lang="es-ES" sz="1400" dirty="0">
                <a:latin typeface="Century Gothic" panose="020B0502020202020204" pitchFamily="34" charset="0"/>
              </a:rPr>
              <a:t>mayoría de los españoles no está por la labor de </a:t>
            </a:r>
            <a:r>
              <a:rPr lang="es-ES" sz="1400" dirty="0" smtClean="0">
                <a:latin typeface="Century Gothic" panose="020B0502020202020204" pitchFamily="34" charset="0"/>
              </a:rPr>
              <a:t>dicho sistema. </a:t>
            </a:r>
          </a:p>
          <a:p>
            <a:pPr marL="285750" indent="-285750" algn="just">
              <a:lnSpc>
                <a:spcPct val="150000"/>
              </a:lnSpc>
              <a:buFont typeface="Arial" panose="020B0604020202020204" pitchFamily="34" charset="0"/>
              <a:buChar char="•"/>
            </a:pPr>
            <a:endParaRPr lang="es-ES" sz="1400" dirty="0">
              <a:latin typeface="Century Gothic" panose="020B0502020202020204" pitchFamily="34" charset="0"/>
            </a:endParaRPr>
          </a:p>
          <a:p>
            <a:pPr marL="285750" indent="-285750" algn="just">
              <a:lnSpc>
                <a:spcPct val="150000"/>
              </a:lnSpc>
              <a:buFont typeface="Arial" panose="020B0604020202020204" pitchFamily="34" charset="0"/>
              <a:buChar char="•"/>
            </a:pPr>
            <a:r>
              <a:rPr lang="es-ES" sz="1400" dirty="0" smtClean="0">
                <a:latin typeface="Century Gothic" panose="020B0502020202020204" pitchFamily="34" charset="0"/>
              </a:rPr>
              <a:t>6 </a:t>
            </a:r>
            <a:r>
              <a:rPr lang="es-ES" sz="1400" dirty="0">
                <a:latin typeface="Century Gothic" panose="020B0502020202020204" pitchFamily="34" charset="0"/>
              </a:rPr>
              <a:t>de cada 10 españoles considera que </a:t>
            </a:r>
            <a:r>
              <a:rPr lang="es-ES" sz="1400" dirty="0" smtClean="0">
                <a:latin typeface="Century Gothic" panose="020B0502020202020204" pitchFamily="34" charset="0"/>
              </a:rPr>
              <a:t>el </a:t>
            </a:r>
            <a:r>
              <a:rPr lang="es-ES" sz="1400" dirty="0">
                <a:latin typeface="Century Gothic" panose="020B0502020202020204" pitchFamily="34" charset="0"/>
              </a:rPr>
              <a:t>sistema debería ser voluntario, </a:t>
            </a:r>
            <a:r>
              <a:rPr lang="es-ES" sz="1400" dirty="0" smtClean="0">
                <a:latin typeface="Century Gothic" panose="020B0502020202020204" pitchFamily="34" charset="0"/>
              </a:rPr>
              <a:t>algo </a:t>
            </a:r>
            <a:r>
              <a:rPr lang="es-ES" sz="1400" dirty="0">
                <a:latin typeface="Century Gothic" panose="020B0502020202020204" pitchFamily="34" charset="0"/>
              </a:rPr>
              <a:t>más de una cuarta </a:t>
            </a:r>
            <a:r>
              <a:rPr lang="es-ES" sz="1400" dirty="0" smtClean="0">
                <a:latin typeface="Century Gothic" panose="020B0502020202020204" pitchFamily="34" charset="0"/>
              </a:rPr>
              <a:t>parte opina </a:t>
            </a:r>
            <a:r>
              <a:rPr lang="es-ES" sz="1400" dirty="0">
                <a:latin typeface="Century Gothic" panose="020B0502020202020204" pitchFamily="34" charset="0"/>
              </a:rPr>
              <a:t>que debería ser </a:t>
            </a:r>
            <a:r>
              <a:rPr lang="es-ES" sz="1400" dirty="0" smtClean="0">
                <a:latin typeface="Century Gothic" panose="020B0502020202020204" pitchFamily="34" charset="0"/>
              </a:rPr>
              <a:t>obligatorio y un </a:t>
            </a:r>
            <a:r>
              <a:rPr lang="es-ES" sz="1400" dirty="0">
                <a:latin typeface="Century Gothic" panose="020B0502020202020204" pitchFamily="34" charset="0"/>
              </a:rPr>
              <a:t>14% no tiene una opinión formada al </a:t>
            </a:r>
            <a:r>
              <a:rPr lang="es-ES" sz="1400" dirty="0" smtClean="0">
                <a:latin typeface="Century Gothic" panose="020B0502020202020204" pitchFamily="34" charset="0"/>
              </a:rPr>
              <a:t>respecto. </a:t>
            </a:r>
            <a:r>
              <a:rPr lang="es-ES" sz="1400" dirty="0">
                <a:latin typeface="Century Gothic" panose="020B0502020202020204" pitchFamily="34" charset="0"/>
              </a:rPr>
              <a:t>Las opiniones difieren notablemente entre varones y mujeres. Los hombres son algo más partidarios de la obligatoriedad que las mujeres, estas se </a:t>
            </a:r>
            <a:r>
              <a:rPr lang="es-ES" sz="1400" dirty="0" smtClean="0">
                <a:latin typeface="Century Gothic" panose="020B0502020202020204" pitchFamily="34" charset="0"/>
              </a:rPr>
              <a:t>decantan, </a:t>
            </a:r>
            <a:r>
              <a:rPr lang="es-ES" sz="1400" dirty="0">
                <a:latin typeface="Century Gothic" panose="020B0502020202020204" pitchFamily="34" charset="0"/>
              </a:rPr>
              <a:t>en mayor medida que los </a:t>
            </a:r>
            <a:r>
              <a:rPr lang="es-ES" sz="1400" dirty="0" smtClean="0">
                <a:latin typeface="Century Gothic" panose="020B0502020202020204" pitchFamily="34" charset="0"/>
              </a:rPr>
              <a:t>hombres, </a:t>
            </a:r>
            <a:r>
              <a:rPr lang="es-ES" sz="1400" dirty="0">
                <a:latin typeface="Century Gothic" panose="020B0502020202020204" pitchFamily="34" charset="0"/>
              </a:rPr>
              <a:t>por la voluntariedad de </a:t>
            </a:r>
            <a:r>
              <a:rPr lang="es-ES" sz="1400" dirty="0" smtClean="0">
                <a:latin typeface="Century Gothic" panose="020B0502020202020204" pitchFamily="34" charset="0"/>
              </a:rPr>
              <a:t>esta posibilidad. </a:t>
            </a:r>
            <a:r>
              <a:rPr lang="es-ES" sz="1400" dirty="0">
                <a:latin typeface="Century Gothic" panose="020B0502020202020204" pitchFamily="34" charset="0"/>
              </a:rPr>
              <a:t>La idea de que esta medida </a:t>
            </a:r>
            <a:r>
              <a:rPr lang="es-ES" sz="1400" dirty="0" smtClean="0">
                <a:latin typeface="Century Gothic" panose="020B0502020202020204" pitchFamily="34" charset="0"/>
              </a:rPr>
              <a:t>fuese obligatoria </a:t>
            </a:r>
            <a:r>
              <a:rPr lang="es-ES" sz="1400" dirty="0">
                <a:latin typeface="Century Gothic" panose="020B0502020202020204" pitchFamily="34" charset="0"/>
              </a:rPr>
              <a:t>es más compartida por los españoles de más </a:t>
            </a:r>
            <a:r>
              <a:rPr lang="es-ES" sz="1400" dirty="0" smtClean="0">
                <a:latin typeface="Century Gothic" panose="020B0502020202020204" pitchFamily="34" charset="0"/>
              </a:rPr>
              <a:t>de 45 años. </a:t>
            </a:r>
            <a:r>
              <a:rPr lang="es-ES" sz="1400" dirty="0">
                <a:latin typeface="Century Gothic" panose="020B0502020202020204" pitchFamily="34" charset="0"/>
              </a:rPr>
              <a:t>Por el contrario, cuanto más joven se </a:t>
            </a:r>
            <a:r>
              <a:rPr lang="es-ES" sz="1400" dirty="0" smtClean="0">
                <a:latin typeface="Century Gothic" panose="020B0502020202020204" pitchFamily="34" charset="0"/>
              </a:rPr>
              <a:t>es, </a:t>
            </a:r>
            <a:r>
              <a:rPr lang="es-ES" sz="1400" dirty="0">
                <a:latin typeface="Century Gothic" panose="020B0502020202020204" pitchFamily="34" charset="0"/>
              </a:rPr>
              <a:t>mayor es el porcentaje que se decanta por la voluntariedad de la </a:t>
            </a:r>
            <a:r>
              <a:rPr lang="es-ES" sz="1400" dirty="0" smtClean="0">
                <a:latin typeface="Century Gothic" panose="020B0502020202020204" pitchFamily="34" charset="0"/>
              </a:rPr>
              <a:t>medida. Los </a:t>
            </a:r>
            <a:r>
              <a:rPr lang="es-ES" sz="1400" dirty="0">
                <a:latin typeface="Century Gothic" panose="020B0502020202020204" pitchFamily="34" charset="0"/>
              </a:rPr>
              <a:t>extremeños </a:t>
            </a:r>
            <a:r>
              <a:rPr lang="es-ES" sz="1400" dirty="0" smtClean="0">
                <a:latin typeface="Century Gothic" panose="020B0502020202020204" pitchFamily="34" charset="0"/>
              </a:rPr>
              <a:t>son los españoles que en mayor proporción creen que debería ser obligatoria, en el extremo opuesto están los asturianos.</a:t>
            </a:r>
            <a:endParaRPr lang="es-ES" sz="1400" dirty="0">
              <a:latin typeface="Century Gothic" panose="020B0502020202020204" pitchFamily="34" charset="0"/>
            </a:endParaRPr>
          </a:p>
          <a:p>
            <a:pPr marL="285750" indent="-285750" algn="just">
              <a:lnSpc>
                <a:spcPct val="150000"/>
              </a:lnSpc>
              <a:buFont typeface="Arial" panose="020B0604020202020204" pitchFamily="34" charset="0"/>
              <a:buChar char="•"/>
            </a:pPr>
            <a:endParaRPr lang="es-ES" sz="1400" dirty="0">
              <a:latin typeface="Century Gothic" panose="020B0502020202020204" pitchFamily="34" charset="0"/>
            </a:endParaRPr>
          </a:p>
          <a:p>
            <a:pPr marL="285750" indent="-285750" algn="just">
              <a:lnSpc>
                <a:spcPct val="150000"/>
              </a:lnSpc>
              <a:buFont typeface="Arial" panose="020B0604020202020204" pitchFamily="34" charset="0"/>
              <a:buChar char="•"/>
            </a:pPr>
            <a:endParaRPr lang="es-ES" sz="1400" dirty="0">
              <a:latin typeface="Century Gothic" panose="020B0502020202020204" pitchFamily="34" charset="0"/>
            </a:endParaRPr>
          </a:p>
          <a:p>
            <a:pPr marL="285750" indent="-285750" algn="just">
              <a:lnSpc>
                <a:spcPct val="150000"/>
              </a:lnSpc>
              <a:buFont typeface="Arial" panose="020B0604020202020204" pitchFamily="34" charset="0"/>
              <a:buChar char="•"/>
            </a:pPr>
            <a:endParaRPr lang="es-ES" sz="1400" dirty="0">
              <a:latin typeface="Century Gothic" panose="020B0502020202020204" pitchFamily="34" charset="0"/>
            </a:endParaRPr>
          </a:p>
          <a:p>
            <a:pPr marL="285750" indent="-285750" algn="just">
              <a:lnSpc>
                <a:spcPct val="150000"/>
              </a:lnSpc>
              <a:buFont typeface="Arial" panose="020B0604020202020204" pitchFamily="34" charset="0"/>
              <a:buChar char="•"/>
            </a:pPr>
            <a:endParaRPr lang="es-ES" sz="1400" dirty="0" smtClean="0">
              <a:latin typeface="Century Gothic" panose="020B0502020202020204" pitchFamily="34" charset="0"/>
            </a:endParaRPr>
          </a:p>
          <a:p>
            <a:pPr marL="285750" indent="-285750" algn="just">
              <a:lnSpc>
                <a:spcPct val="150000"/>
              </a:lnSpc>
              <a:buFont typeface="Arial" panose="020B0604020202020204" pitchFamily="34" charset="0"/>
              <a:buChar char="•"/>
            </a:pPr>
            <a:endParaRPr lang="es-ES" sz="1400" dirty="0">
              <a:latin typeface="Century Gothic" panose="020B0502020202020204" pitchFamily="34" charset="0"/>
            </a:endParaRPr>
          </a:p>
        </p:txBody>
      </p:sp>
    </p:spTree>
    <p:extLst>
      <p:ext uri="{BB962C8B-B14F-4D97-AF65-F5344CB8AC3E}">
        <p14:creationId xmlns:p14="http://schemas.microsoft.com/office/powerpoint/2010/main" val="682256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6</a:t>
            </a:fld>
            <a:endParaRPr lang="es-ES" b="1" dirty="0">
              <a:solidFill>
                <a:schemeClr val="bg1">
                  <a:lumMod val="50000"/>
                </a:schemeClr>
              </a:solidFill>
              <a:latin typeface="Century Gothic" panose="020B0502020202020204" pitchFamily="34" charset="0"/>
            </a:endParaRPr>
          </a:p>
        </p:txBody>
      </p:sp>
      <p:sp>
        <p:nvSpPr>
          <p:cNvPr id="13" name="Rectángulo 12"/>
          <p:cNvSpPr/>
          <p:nvPr/>
        </p:nvSpPr>
        <p:spPr>
          <a:xfrm>
            <a:off x="4528126" y="6460173"/>
            <a:ext cx="2452916"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Total Muestra (2702 individuos)</a:t>
            </a:r>
            <a:endParaRPr lang="es-ES" sz="1000" b="1" dirty="0">
              <a:solidFill>
                <a:schemeClr val="bg1">
                  <a:lumMod val="50000"/>
                </a:schemeClr>
              </a:solidFill>
              <a:latin typeface="Century Gothic" panose="020B0502020202020204" pitchFamily="34" charset="0"/>
            </a:endParaRPr>
          </a:p>
        </p:txBody>
      </p:sp>
      <p:sp>
        <p:nvSpPr>
          <p:cNvPr id="9" name="24 CuadroTexto"/>
          <p:cNvSpPr txBox="1"/>
          <p:nvPr/>
        </p:nvSpPr>
        <p:spPr>
          <a:xfrm>
            <a:off x="1452790" y="45043"/>
            <a:ext cx="4307589"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Perfil sociodemográfico</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graphicFrame>
        <p:nvGraphicFramePr>
          <p:cNvPr id="12" name="Gráfico 11"/>
          <p:cNvGraphicFramePr/>
          <p:nvPr>
            <p:extLst>
              <p:ext uri="{D42A27DB-BD31-4B8C-83A1-F6EECF244321}">
                <p14:modId xmlns:p14="http://schemas.microsoft.com/office/powerpoint/2010/main" val="2178754551"/>
              </p:ext>
            </p:extLst>
          </p:nvPr>
        </p:nvGraphicFramePr>
        <p:xfrm>
          <a:off x="889548" y="632931"/>
          <a:ext cx="3791772" cy="3812939"/>
        </p:xfrm>
        <a:graphic>
          <a:graphicData uri="http://schemas.openxmlformats.org/drawingml/2006/chart">
            <c:chart xmlns:c="http://schemas.openxmlformats.org/drawingml/2006/chart" xmlns:r="http://schemas.openxmlformats.org/officeDocument/2006/relationships" r:id="rId2"/>
          </a:graphicData>
        </a:graphic>
      </p:graphicFrame>
      <p:pic>
        <p:nvPicPr>
          <p:cNvPr id="2" name="Imagen 1"/>
          <p:cNvPicPr>
            <a:picLocks noChangeAspect="1"/>
          </p:cNvPicPr>
          <p:nvPr/>
        </p:nvPicPr>
        <p:blipFill>
          <a:blip r:embed="rId3">
            <a:clrChange>
              <a:clrFrom>
                <a:srgbClr val="FFFFFF"/>
              </a:clrFrom>
              <a:clrTo>
                <a:srgbClr val="FFFFFF">
                  <a:alpha val="0"/>
                </a:srgbClr>
              </a:clrTo>
            </a:clrChange>
          </a:blip>
          <a:stretch>
            <a:fillRect/>
          </a:stretch>
        </p:blipFill>
        <p:spPr>
          <a:xfrm>
            <a:off x="4028234" y="1721116"/>
            <a:ext cx="999785" cy="999785"/>
          </a:xfrm>
          <a:prstGeom prst="rect">
            <a:avLst/>
          </a:prstGeom>
        </p:spPr>
      </p:pic>
      <p:pic>
        <p:nvPicPr>
          <p:cNvPr id="3" name="Imagen 2"/>
          <p:cNvPicPr>
            <a:picLocks noChangeAspect="1"/>
          </p:cNvPicPr>
          <p:nvPr/>
        </p:nvPicPr>
        <p:blipFill>
          <a:blip r:embed="rId4">
            <a:clrChange>
              <a:clrFrom>
                <a:srgbClr val="FFFFFF"/>
              </a:clrFrom>
              <a:clrTo>
                <a:srgbClr val="FFFFFF">
                  <a:alpha val="0"/>
                </a:srgbClr>
              </a:clrTo>
            </a:clrChange>
          </a:blip>
          <a:stretch>
            <a:fillRect/>
          </a:stretch>
        </p:blipFill>
        <p:spPr>
          <a:xfrm>
            <a:off x="453005" y="1721116"/>
            <a:ext cx="999785" cy="999785"/>
          </a:xfrm>
          <a:prstGeom prst="rect">
            <a:avLst/>
          </a:prstGeom>
        </p:spPr>
      </p:pic>
      <p:sp>
        <p:nvSpPr>
          <p:cNvPr id="19" name="CuadroTexto 18"/>
          <p:cNvSpPr txBox="1"/>
          <p:nvPr/>
        </p:nvSpPr>
        <p:spPr>
          <a:xfrm>
            <a:off x="2419746" y="993221"/>
            <a:ext cx="776175" cy="369332"/>
          </a:xfrm>
          <a:prstGeom prst="rect">
            <a:avLst/>
          </a:prstGeom>
          <a:noFill/>
        </p:spPr>
        <p:txBody>
          <a:bodyPr wrap="none" rtlCol="0">
            <a:spAutoFit/>
          </a:bodyPr>
          <a:lstStyle/>
          <a:p>
            <a:r>
              <a:rPr lang="es-ES" b="1" dirty="0" smtClean="0">
                <a:solidFill>
                  <a:schemeClr val="tx2"/>
                </a:solidFill>
                <a:latin typeface="Century Gothic" panose="020B0502020202020204" pitchFamily="34" charset="0"/>
              </a:rPr>
              <a:t>SEXO</a:t>
            </a:r>
            <a:endParaRPr lang="es-ES" b="1" dirty="0">
              <a:solidFill>
                <a:schemeClr val="tx2"/>
              </a:solidFill>
              <a:latin typeface="Century Gothic" panose="020B0502020202020204" pitchFamily="34" charset="0"/>
            </a:endParaRPr>
          </a:p>
        </p:txBody>
      </p:sp>
      <p:sp>
        <p:nvSpPr>
          <p:cNvPr id="21" name="CuadroTexto 20"/>
          <p:cNvSpPr txBox="1"/>
          <p:nvPr/>
        </p:nvSpPr>
        <p:spPr>
          <a:xfrm>
            <a:off x="2321009" y="3613218"/>
            <a:ext cx="800219" cy="369332"/>
          </a:xfrm>
          <a:prstGeom prst="rect">
            <a:avLst/>
          </a:prstGeom>
          <a:noFill/>
        </p:spPr>
        <p:txBody>
          <a:bodyPr wrap="none" rtlCol="0">
            <a:spAutoFit/>
          </a:bodyPr>
          <a:lstStyle/>
          <a:p>
            <a:r>
              <a:rPr lang="es-ES" b="1" dirty="0" smtClean="0">
                <a:solidFill>
                  <a:schemeClr val="tx2"/>
                </a:solidFill>
                <a:latin typeface="Century Gothic" panose="020B0502020202020204" pitchFamily="34" charset="0"/>
              </a:rPr>
              <a:t>EDAD</a:t>
            </a:r>
            <a:endParaRPr lang="es-ES" b="1" dirty="0">
              <a:solidFill>
                <a:schemeClr val="tx2"/>
              </a:solidFill>
              <a:latin typeface="Century Gothic" panose="020B0502020202020204" pitchFamily="34" charset="0"/>
            </a:endParaRPr>
          </a:p>
        </p:txBody>
      </p:sp>
      <p:graphicFrame>
        <p:nvGraphicFramePr>
          <p:cNvPr id="24" name="Gráfico 23"/>
          <p:cNvGraphicFramePr/>
          <p:nvPr>
            <p:extLst>
              <p:ext uri="{D42A27DB-BD31-4B8C-83A1-F6EECF244321}">
                <p14:modId xmlns:p14="http://schemas.microsoft.com/office/powerpoint/2010/main" val="3366531441"/>
              </p:ext>
            </p:extLst>
          </p:nvPr>
        </p:nvGraphicFramePr>
        <p:xfrm>
          <a:off x="5604785" y="849199"/>
          <a:ext cx="6066414" cy="2488493"/>
        </p:xfrm>
        <a:graphic>
          <a:graphicData uri="http://schemas.openxmlformats.org/drawingml/2006/chart">
            <c:chart xmlns:c="http://schemas.openxmlformats.org/drawingml/2006/chart" xmlns:r="http://schemas.openxmlformats.org/officeDocument/2006/relationships" r:id="rId5"/>
          </a:graphicData>
        </a:graphic>
      </p:graphicFrame>
      <p:sp>
        <p:nvSpPr>
          <p:cNvPr id="25" name="CuadroTexto 24"/>
          <p:cNvSpPr txBox="1"/>
          <p:nvPr/>
        </p:nvSpPr>
        <p:spPr>
          <a:xfrm>
            <a:off x="8052154" y="660596"/>
            <a:ext cx="1683474" cy="369332"/>
          </a:xfrm>
          <a:prstGeom prst="rect">
            <a:avLst/>
          </a:prstGeom>
          <a:noFill/>
        </p:spPr>
        <p:txBody>
          <a:bodyPr wrap="none" rtlCol="0">
            <a:spAutoFit/>
          </a:bodyPr>
          <a:lstStyle/>
          <a:p>
            <a:r>
              <a:rPr lang="es-ES" b="1" dirty="0" smtClean="0">
                <a:solidFill>
                  <a:schemeClr val="tx2"/>
                </a:solidFill>
                <a:latin typeface="Century Gothic" panose="020B0502020202020204" pitchFamily="34" charset="0"/>
              </a:rPr>
              <a:t>ESTADO CIVIL</a:t>
            </a:r>
            <a:endParaRPr lang="es-ES" b="1" dirty="0">
              <a:solidFill>
                <a:schemeClr val="tx2"/>
              </a:solidFill>
              <a:latin typeface="Century Gothic" panose="020B0502020202020204" pitchFamily="34" charset="0"/>
            </a:endParaRPr>
          </a:p>
        </p:txBody>
      </p:sp>
      <p:graphicFrame>
        <p:nvGraphicFramePr>
          <p:cNvPr id="26" name="Gráfico 25"/>
          <p:cNvGraphicFramePr/>
          <p:nvPr>
            <p:extLst>
              <p:ext uri="{D42A27DB-BD31-4B8C-83A1-F6EECF244321}">
                <p14:modId xmlns:p14="http://schemas.microsoft.com/office/powerpoint/2010/main" val="894606545"/>
              </p:ext>
            </p:extLst>
          </p:nvPr>
        </p:nvGraphicFramePr>
        <p:xfrm>
          <a:off x="960259" y="3247239"/>
          <a:ext cx="3791772" cy="3812939"/>
        </p:xfrm>
        <a:graphic>
          <a:graphicData uri="http://schemas.openxmlformats.org/drawingml/2006/chart">
            <c:chart xmlns:c="http://schemas.openxmlformats.org/drawingml/2006/chart" xmlns:r="http://schemas.openxmlformats.org/officeDocument/2006/relationships" r:id="rId6"/>
          </a:graphicData>
        </a:graphic>
      </p:graphicFrame>
      <p:sp>
        <p:nvSpPr>
          <p:cNvPr id="27" name="CuadroTexto 26"/>
          <p:cNvSpPr txBox="1"/>
          <p:nvPr/>
        </p:nvSpPr>
        <p:spPr>
          <a:xfrm>
            <a:off x="3282522" y="3877692"/>
            <a:ext cx="1133644" cy="307777"/>
          </a:xfrm>
          <a:prstGeom prst="rect">
            <a:avLst/>
          </a:prstGeom>
          <a:noFill/>
        </p:spPr>
        <p:txBody>
          <a:bodyPr wrap="none" rtlCol="0">
            <a:spAutoFit/>
          </a:bodyPr>
          <a:lstStyle/>
          <a:p>
            <a:r>
              <a:rPr lang="es-ES" sz="1400" b="1" dirty="0" smtClean="0">
                <a:solidFill>
                  <a:schemeClr val="tx2"/>
                </a:solidFill>
                <a:latin typeface="Century Gothic" panose="020B0502020202020204" pitchFamily="34" charset="0"/>
              </a:rPr>
              <a:t>18-29 años</a:t>
            </a:r>
            <a:endParaRPr lang="es-ES" sz="1400" b="1" dirty="0">
              <a:solidFill>
                <a:schemeClr val="tx2"/>
              </a:solidFill>
              <a:latin typeface="Century Gothic" panose="020B0502020202020204" pitchFamily="34" charset="0"/>
            </a:endParaRPr>
          </a:p>
        </p:txBody>
      </p:sp>
      <p:sp>
        <p:nvSpPr>
          <p:cNvPr id="28" name="CuadroTexto 27"/>
          <p:cNvSpPr txBox="1"/>
          <p:nvPr/>
        </p:nvSpPr>
        <p:spPr>
          <a:xfrm>
            <a:off x="960259" y="3942407"/>
            <a:ext cx="1133644" cy="307777"/>
          </a:xfrm>
          <a:prstGeom prst="rect">
            <a:avLst/>
          </a:prstGeom>
          <a:noFill/>
        </p:spPr>
        <p:txBody>
          <a:bodyPr wrap="none" rtlCol="0">
            <a:spAutoFit/>
          </a:bodyPr>
          <a:lstStyle/>
          <a:p>
            <a:r>
              <a:rPr lang="es-ES" sz="1400" b="1" dirty="0" smtClean="0">
                <a:solidFill>
                  <a:schemeClr val="tx2"/>
                </a:solidFill>
                <a:latin typeface="Century Gothic" panose="020B0502020202020204" pitchFamily="34" charset="0"/>
              </a:rPr>
              <a:t>46-60 años</a:t>
            </a:r>
            <a:endParaRPr lang="es-ES" sz="1400" b="1" dirty="0">
              <a:solidFill>
                <a:schemeClr val="tx2"/>
              </a:solidFill>
              <a:latin typeface="Century Gothic" panose="020B0502020202020204" pitchFamily="34" charset="0"/>
            </a:endParaRPr>
          </a:p>
        </p:txBody>
      </p:sp>
      <p:sp>
        <p:nvSpPr>
          <p:cNvPr id="29" name="CuadroTexto 28"/>
          <p:cNvSpPr txBox="1"/>
          <p:nvPr/>
        </p:nvSpPr>
        <p:spPr>
          <a:xfrm>
            <a:off x="2629099" y="6079326"/>
            <a:ext cx="1133644" cy="307777"/>
          </a:xfrm>
          <a:prstGeom prst="rect">
            <a:avLst/>
          </a:prstGeom>
          <a:noFill/>
        </p:spPr>
        <p:txBody>
          <a:bodyPr wrap="none" rtlCol="0">
            <a:spAutoFit/>
          </a:bodyPr>
          <a:lstStyle/>
          <a:p>
            <a:r>
              <a:rPr lang="es-ES" sz="1400" b="1" dirty="0" smtClean="0">
                <a:solidFill>
                  <a:schemeClr val="tx2"/>
                </a:solidFill>
                <a:latin typeface="Century Gothic" panose="020B0502020202020204" pitchFamily="34" charset="0"/>
              </a:rPr>
              <a:t>30-45 años</a:t>
            </a:r>
            <a:endParaRPr lang="es-ES" sz="1400" b="1" dirty="0">
              <a:solidFill>
                <a:schemeClr val="tx2"/>
              </a:solidFill>
              <a:latin typeface="Century Gothic" panose="020B0502020202020204" pitchFamily="34" charset="0"/>
            </a:endParaRPr>
          </a:p>
        </p:txBody>
      </p:sp>
      <p:graphicFrame>
        <p:nvGraphicFramePr>
          <p:cNvPr id="30" name="Gráfico 29"/>
          <p:cNvGraphicFramePr/>
          <p:nvPr>
            <p:extLst>
              <p:ext uri="{D42A27DB-BD31-4B8C-83A1-F6EECF244321}">
                <p14:modId xmlns:p14="http://schemas.microsoft.com/office/powerpoint/2010/main" val="3136724065"/>
              </p:ext>
            </p:extLst>
          </p:nvPr>
        </p:nvGraphicFramePr>
        <p:xfrm>
          <a:off x="4979137" y="3873755"/>
          <a:ext cx="6692062" cy="2412749"/>
        </p:xfrm>
        <a:graphic>
          <a:graphicData uri="http://schemas.openxmlformats.org/drawingml/2006/chart">
            <c:chart xmlns:c="http://schemas.openxmlformats.org/drawingml/2006/chart" xmlns:r="http://schemas.openxmlformats.org/officeDocument/2006/relationships" r:id="rId7"/>
          </a:graphicData>
        </a:graphic>
      </p:graphicFrame>
      <p:sp>
        <p:nvSpPr>
          <p:cNvPr id="31" name="CuadroTexto 30"/>
          <p:cNvSpPr txBox="1"/>
          <p:nvPr/>
        </p:nvSpPr>
        <p:spPr>
          <a:xfrm>
            <a:off x="7125872" y="4172271"/>
            <a:ext cx="2238113" cy="369332"/>
          </a:xfrm>
          <a:prstGeom prst="rect">
            <a:avLst/>
          </a:prstGeom>
          <a:noFill/>
        </p:spPr>
        <p:txBody>
          <a:bodyPr wrap="none" rtlCol="0">
            <a:spAutoFit/>
          </a:bodyPr>
          <a:lstStyle/>
          <a:p>
            <a:r>
              <a:rPr lang="es-ES" b="1" dirty="0" smtClean="0">
                <a:solidFill>
                  <a:schemeClr val="tx2"/>
                </a:solidFill>
                <a:latin typeface="Century Gothic" panose="020B0502020202020204" pitchFamily="34" charset="0"/>
              </a:rPr>
              <a:t>NIVEL DE ESTUDIOS</a:t>
            </a:r>
            <a:endParaRPr lang="es-ES" b="1"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1554581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10"/>
          <p:cNvSpPr/>
          <p:nvPr/>
        </p:nvSpPr>
        <p:spPr>
          <a:xfrm>
            <a:off x="7871973" y="1887947"/>
            <a:ext cx="4230117" cy="1323439"/>
          </a:xfrm>
          <a:prstGeom prst="rect">
            <a:avLst/>
          </a:prstGeom>
          <a:noFill/>
          <a:ln>
            <a:noFill/>
          </a:ln>
        </p:spPr>
        <p:txBody>
          <a:bodyPr wrap="square" lIns="91440" tIns="45720" rIns="91440" bIns="45720">
            <a:spAutoFit/>
          </a:bodyPr>
          <a:lstStyle/>
          <a:p>
            <a:pPr algn="ctr"/>
            <a:r>
              <a:rPr lang="es-ES" sz="4000" b="1" dirty="0" smtClean="0">
                <a:ln w="10160">
                  <a:solidFill>
                    <a:schemeClr val="bg1"/>
                  </a:solidFill>
                  <a:prstDash val="solid"/>
                </a:ln>
                <a:solidFill>
                  <a:schemeClr val="tx2">
                    <a:lumMod val="50000"/>
                  </a:schemeClr>
                </a:solidFill>
                <a:effectLst>
                  <a:outerShdw blurRad="38100" dist="22860" dir="5400000" algn="tl" rotWithShape="0">
                    <a:srgbClr val="000000">
                      <a:alpha val="30000"/>
                    </a:srgbClr>
                  </a:outerShdw>
                </a:effectLst>
                <a:cs typeface="Aharoni" panose="02010803020104030203" pitchFamily="2" charset="-79"/>
              </a:rPr>
              <a:t>Principales Resultados</a:t>
            </a:r>
            <a:endParaRPr lang="es-ES" sz="4000" b="1" cap="none" spc="0" dirty="0">
              <a:ln w="10160">
                <a:solidFill>
                  <a:schemeClr val="bg1"/>
                </a:solidFill>
                <a:prstDash val="solid"/>
              </a:ln>
              <a:solidFill>
                <a:schemeClr val="tx2">
                  <a:lumMod val="50000"/>
                </a:schemeClr>
              </a:solidFill>
              <a:effectLst>
                <a:outerShdw blurRad="38100" dist="22860" dir="5400000" algn="tl" rotWithShape="0">
                  <a:srgbClr val="000000">
                    <a:alpha val="30000"/>
                  </a:srgbClr>
                </a:outerShdw>
              </a:effectLst>
              <a:cs typeface="Aharoni" panose="02010803020104030203" pitchFamily="2" charset="-79"/>
            </a:endParaRPr>
          </a:p>
        </p:txBody>
      </p:sp>
      <p:pic>
        <p:nvPicPr>
          <p:cNvPr id="3" name="Imagen 2"/>
          <p:cNvPicPr>
            <a:picLocks noChangeAspect="1"/>
          </p:cNvPicPr>
          <p:nvPr/>
        </p:nvPicPr>
        <p:blipFill>
          <a:blip r:embed="rId2"/>
          <a:stretch>
            <a:fillRect/>
          </a:stretch>
        </p:blipFill>
        <p:spPr>
          <a:xfrm>
            <a:off x="0" y="0"/>
            <a:ext cx="7808116" cy="6858000"/>
          </a:xfrm>
          <a:prstGeom prst="rect">
            <a:avLst/>
          </a:prstGeom>
        </p:spPr>
      </p:pic>
    </p:spTree>
    <p:extLst>
      <p:ext uri="{BB962C8B-B14F-4D97-AF65-F5344CB8AC3E}">
        <p14:creationId xmlns:p14="http://schemas.microsoft.com/office/powerpoint/2010/main" val="38716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8</a:t>
            </a:fld>
            <a:endParaRPr lang="es-ES" b="1" dirty="0">
              <a:solidFill>
                <a:schemeClr val="bg1">
                  <a:lumMod val="50000"/>
                </a:schemeClr>
              </a:solidFill>
              <a:latin typeface="Century Gothic" panose="020B0502020202020204" pitchFamily="34" charset="0"/>
            </a:endParaRPr>
          </a:p>
        </p:txBody>
      </p:sp>
      <p:sp>
        <p:nvSpPr>
          <p:cNvPr id="4" name="Rectángulo 3"/>
          <p:cNvSpPr/>
          <p:nvPr/>
        </p:nvSpPr>
        <p:spPr>
          <a:xfrm>
            <a:off x="283045" y="853769"/>
            <a:ext cx="11085540" cy="261610"/>
          </a:xfrm>
          <a:prstGeom prst="rect">
            <a:avLst/>
          </a:prstGeom>
        </p:spPr>
        <p:txBody>
          <a:bodyPr wrap="square">
            <a:spAutoFit/>
          </a:bodyPr>
          <a:lstStyle/>
          <a:p>
            <a:pPr algn="just"/>
            <a:r>
              <a:rPr lang="es-ES_tradnl" sz="1100" b="1" i="1" dirty="0" smtClean="0">
                <a:solidFill>
                  <a:schemeClr val="bg1">
                    <a:lumMod val="50000"/>
                  </a:schemeClr>
                </a:solidFill>
                <a:latin typeface="Century Gothic" panose="020B0502020202020204" pitchFamily="34" charset="0"/>
              </a:rPr>
              <a:t>¿</a:t>
            </a:r>
            <a:r>
              <a:rPr lang="es-ES_tradnl" sz="1100" b="1" i="1" dirty="0">
                <a:solidFill>
                  <a:schemeClr val="bg1">
                    <a:lumMod val="50000"/>
                  </a:schemeClr>
                </a:solidFill>
                <a:latin typeface="Century Gothic" panose="020B0502020202020204" pitchFamily="34" charset="0"/>
              </a:rPr>
              <a:t>A qué edad te gustaría jubilarte? </a:t>
            </a:r>
            <a:r>
              <a:rPr lang="es-ES_tradnl" sz="1100" b="1" i="1" dirty="0" smtClean="0">
                <a:solidFill>
                  <a:schemeClr val="bg1">
                    <a:lumMod val="50000"/>
                  </a:schemeClr>
                </a:solidFill>
                <a:latin typeface="Century Gothic" panose="020B0502020202020204" pitchFamily="34" charset="0"/>
              </a:rPr>
              <a:t>Y ¿</a:t>
            </a:r>
            <a:r>
              <a:rPr lang="es-ES_tradnl" sz="1100" b="1" i="1" dirty="0">
                <a:solidFill>
                  <a:schemeClr val="bg1">
                    <a:lumMod val="50000"/>
                  </a:schemeClr>
                </a:solidFill>
                <a:latin typeface="Century Gothic" panose="020B0502020202020204" pitchFamily="34" charset="0"/>
              </a:rPr>
              <a:t>a qué edad crees que podrás jubilarte realmente? </a:t>
            </a:r>
            <a:endParaRPr lang="es-ES" sz="1100" b="1" i="1" dirty="0">
              <a:solidFill>
                <a:schemeClr val="bg1">
                  <a:lumMod val="50000"/>
                </a:schemeClr>
              </a:solidFill>
              <a:latin typeface="Century Gothic" panose="020B0502020202020204" pitchFamily="34" charset="0"/>
            </a:endParaRPr>
          </a:p>
        </p:txBody>
      </p:sp>
      <p:sp>
        <p:nvSpPr>
          <p:cNvPr id="13" name="Rectángulo 12"/>
          <p:cNvSpPr/>
          <p:nvPr/>
        </p:nvSpPr>
        <p:spPr>
          <a:xfrm>
            <a:off x="4682791" y="6452478"/>
            <a:ext cx="2569934" cy="253916"/>
          </a:xfrm>
          <a:prstGeom prst="rect">
            <a:avLst/>
          </a:prstGeom>
        </p:spPr>
        <p:txBody>
          <a:bodyPr wrap="none">
            <a:spAutoFit/>
          </a:bodyPr>
          <a:lstStyle/>
          <a:p>
            <a:r>
              <a:rPr lang="es-ES" sz="1050" b="1" dirty="0" smtClean="0">
                <a:solidFill>
                  <a:schemeClr val="bg1">
                    <a:lumMod val="50000"/>
                  </a:schemeClr>
                </a:solidFill>
                <a:effectLst/>
                <a:latin typeface="Century Gothic" panose="020B0502020202020204" pitchFamily="34" charset="0"/>
                <a:ea typeface="Calibri" panose="020F0502020204030204" pitchFamily="34" charset="0"/>
              </a:rPr>
              <a:t>Base: Total Muestra (2702 individuos)</a:t>
            </a:r>
            <a:endParaRPr lang="es-ES" sz="1050" b="1" dirty="0">
              <a:solidFill>
                <a:schemeClr val="bg1">
                  <a:lumMod val="50000"/>
                </a:schemeClr>
              </a:solidFill>
              <a:latin typeface="Century Gothic" panose="020B0502020202020204" pitchFamily="34" charset="0"/>
            </a:endParaRPr>
          </a:p>
        </p:txBody>
      </p:sp>
      <p:sp>
        <p:nvSpPr>
          <p:cNvPr id="9" name="24 CuadroTexto"/>
          <p:cNvSpPr txBox="1"/>
          <p:nvPr/>
        </p:nvSpPr>
        <p:spPr>
          <a:xfrm>
            <a:off x="895107" y="45043"/>
            <a:ext cx="8948283"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Edad de jubilación ideal y edad de jubilación real</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sp>
        <p:nvSpPr>
          <p:cNvPr id="2" name="CuadroTexto 1"/>
          <p:cNvSpPr txBox="1"/>
          <p:nvPr/>
        </p:nvSpPr>
        <p:spPr>
          <a:xfrm>
            <a:off x="777922" y="1185049"/>
            <a:ext cx="10590663" cy="738664"/>
          </a:xfrm>
          <a:prstGeom prst="rect">
            <a:avLst/>
          </a:prstGeom>
          <a:noFill/>
        </p:spPr>
        <p:txBody>
          <a:bodyPr wrap="square" rtlCol="0">
            <a:spAutoFit/>
          </a:bodyPr>
          <a:lstStyle/>
          <a:p>
            <a:r>
              <a:rPr lang="es-ES" sz="1400" dirty="0" smtClean="0">
                <a:latin typeface="Century Gothic" panose="020B0502020202020204" pitchFamily="34" charset="0"/>
              </a:rPr>
              <a:t>A la mayoría de los españoles le gustaría jubilarse a los 65 años, sin embargo más de la mitad de los mismos piensa que lo hará más tarde (entre los 66 y 70 años). Uno de cada diez cree que se jubilará con más de 70 años y algo más de un tercio a los 65 años, que es la edad a la que les gustaría jubilarse.</a:t>
            </a:r>
            <a:endParaRPr lang="es-ES" sz="1400" dirty="0">
              <a:latin typeface="Century Gothic" panose="020B0502020202020204" pitchFamily="34" charset="0"/>
            </a:endParaRPr>
          </a:p>
        </p:txBody>
      </p:sp>
      <p:sp>
        <p:nvSpPr>
          <p:cNvPr id="10" name="CuadroTexto 9"/>
          <p:cNvSpPr txBox="1"/>
          <p:nvPr/>
        </p:nvSpPr>
        <p:spPr>
          <a:xfrm>
            <a:off x="1494465" y="2254351"/>
            <a:ext cx="2882520" cy="369332"/>
          </a:xfrm>
          <a:prstGeom prst="rect">
            <a:avLst/>
          </a:prstGeom>
          <a:solidFill>
            <a:schemeClr val="accent4">
              <a:lumMod val="75000"/>
            </a:schemeClr>
          </a:solidFill>
        </p:spPr>
        <p:txBody>
          <a:bodyPr wrap="none" rtlCol="0">
            <a:spAutoFit/>
          </a:bodyPr>
          <a:lstStyle/>
          <a:p>
            <a:r>
              <a:rPr lang="es-ES" b="1" dirty="0" smtClean="0">
                <a:solidFill>
                  <a:schemeClr val="bg1"/>
                </a:solidFill>
                <a:latin typeface="Century Gothic" panose="020B0502020202020204" pitchFamily="34" charset="0"/>
              </a:rPr>
              <a:t>GUSTARÍA JUBILARSE A ..</a:t>
            </a:r>
            <a:endParaRPr lang="es-ES" b="1" dirty="0">
              <a:solidFill>
                <a:schemeClr val="bg1"/>
              </a:solidFill>
              <a:latin typeface="Century Gothic" panose="020B0502020202020204" pitchFamily="34" charset="0"/>
            </a:endParaRPr>
          </a:p>
        </p:txBody>
      </p:sp>
      <p:sp>
        <p:nvSpPr>
          <p:cNvPr id="11" name="CuadroTexto 10"/>
          <p:cNvSpPr txBox="1"/>
          <p:nvPr/>
        </p:nvSpPr>
        <p:spPr>
          <a:xfrm>
            <a:off x="8061077" y="2244662"/>
            <a:ext cx="1952779" cy="369332"/>
          </a:xfrm>
          <a:prstGeom prst="rect">
            <a:avLst/>
          </a:prstGeom>
          <a:solidFill>
            <a:schemeClr val="accent4">
              <a:lumMod val="75000"/>
            </a:schemeClr>
          </a:solidFill>
        </p:spPr>
        <p:txBody>
          <a:bodyPr wrap="none" rtlCol="0">
            <a:spAutoFit/>
          </a:bodyPr>
          <a:lstStyle/>
          <a:p>
            <a:r>
              <a:rPr lang="es-ES" b="1" dirty="0" smtClean="0">
                <a:solidFill>
                  <a:schemeClr val="bg1"/>
                </a:solidFill>
                <a:latin typeface="Century Gothic" panose="020B0502020202020204" pitchFamily="34" charset="0"/>
              </a:rPr>
              <a:t>SE JUBILARÁ A ..</a:t>
            </a:r>
            <a:endParaRPr lang="es-ES" b="1" dirty="0">
              <a:solidFill>
                <a:schemeClr val="bg1"/>
              </a:solidFill>
              <a:latin typeface="Century Gothic" panose="020B0502020202020204" pitchFamily="34" charset="0"/>
            </a:endParaRPr>
          </a:p>
        </p:txBody>
      </p:sp>
      <p:pic>
        <p:nvPicPr>
          <p:cNvPr id="3" name="Imagen 2"/>
          <p:cNvPicPr>
            <a:picLocks noChangeAspect="1"/>
          </p:cNvPicPr>
          <p:nvPr/>
        </p:nvPicPr>
        <p:blipFill>
          <a:blip r:embed="rId2"/>
          <a:stretch>
            <a:fillRect/>
          </a:stretch>
        </p:blipFill>
        <p:spPr>
          <a:xfrm>
            <a:off x="454075" y="2801079"/>
            <a:ext cx="4529721" cy="3816427"/>
          </a:xfrm>
          <a:prstGeom prst="rect">
            <a:avLst/>
          </a:prstGeom>
        </p:spPr>
      </p:pic>
      <p:pic>
        <p:nvPicPr>
          <p:cNvPr id="5" name="Imagen 4"/>
          <p:cNvPicPr>
            <a:picLocks noChangeAspect="1"/>
          </p:cNvPicPr>
          <p:nvPr/>
        </p:nvPicPr>
        <p:blipFill>
          <a:blip r:embed="rId3"/>
          <a:stretch>
            <a:fillRect/>
          </a:stretch>
        </p:blipFill>
        <p:spPr>
          <a:xfrm>
            <a:off x="6571291" y="2934943"/>
            <a:ext cx="4535817" cy="3816427"/>
          </a:xfrm>
          <a:prstGeom prst="rect">
            <a:avLst/>
          </a:prstGeom>
        </p:spPr>
      </p:pic>
    </p:spTree>
    <p:extLst>
      <p:ext uri="{BB962C8B-B14F-4D97-AF65-F5344CB8AC3E}">
        <p14:creationId xmlns:p14="http://schemas.microsoft.com/office/powerpoint/2010/main" val="4049354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Marcador de número de diapositiva"/>
          <p:cNvSpPr>
            <a:spLocks noGrp="1"/>
          </p:cNvSpPr>
          <p:nvPr>
            <p:ph type="sldNum" sz="quarter" idx="4294967295"/>
          </p:nvPr>
        </p:nvSpPr>
        <p:spPr>
          <a:xfrm>
            <a:off x="11573972" y="6554788"/>
            <a:ext cx="618028" cy="303212"/>
          </a:xfrm>
        </p:spPr>
        <p:txBody>
          <a:bodyPr/>
          <a:lstStyle/>
          <a:p>
            <a:pPr algn="ctr"/>
            <a:fld id="{93502156-1C32-4362-8A3E-DEC74CC59E60}" type="slidenum">
              <a:rPr lang="es-ES" sz="1000" b="1">
                <a:solidFill>
                  <a:schemeClr val="bg1">
                    <a:lumMod val="50000"/>
                  </a:schemeClr>
                </a:solidFill>
                <a:latin typeface="Century Gothic" panose="020B0502020202020204" pitchFamily="34" charset="0"/>
              </a:rPr>
              <a:pPr algn="ctr"/>
              <a:t>9</a:t>
            </a:fld>
            <a:endParaRPr lang="es-ES" b="1" dirty="0">
              <a:solidFill>
                <a:schemeClr val="bg1">
                  <a:lumMod val="50000"/>
                </a:schemeClr>
              </a:solidFill>
              <a:latin typeface="Century Gothic" panose="020B0502020202020204" pitchFamily="34" charset="0"/>
            </a:endParaRPr>
          </a:p>
        </p:txBody>
      </p:sp>
      <p:graphicFrame>
        <p:nvGraphicFramePr>
          <p:cNvPr id="5" name="Gráfico 4"/>
          <p:cNvGraphicFramePr/>
          <p:nvPr>
            <p:extLst>
              <p:ext uri="{D42A27DB-BD31-4B8C-83A1-F6EECF244321}">
                <p14:modId xmlns:p14="http://schemas.microsoft.com/office/powerpoint/2010/main" val="2698075762"/>
              </p:ext>
            </p:extLst>
          </p:nvPr>
        </p:nvGraphicFramePr>
        <p:xfrm>
          <a:off x="488731" y="2156789"/>
          <a:ext cx="5675586" cy="4309533"/>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283045" y="774872"/>
            <a:ext cx="11085540" cy="261610"/>
          </a:xfrm>
          <a:prstGeom prst="rect">
            <a:avLst/>
          </a:prstGeom>
        </p:spPr>
        <p:txBody>
          <a:bodyPr wrap="square">
            <a:spAutoFit/>
          </a:bodyPr>
          <a:lstStyle/>
          <a:p>
            <a:pPr algn="just"/>
            <a:r>
              <a:rPr lang="es-ES_tradnl" sz="1100" b="1" i="1" dirty="0" smtClean="0">
                <a:solidFill>
                  <a:schemeClr val="bg1">
                    <a:lumMod val="50000"/>
                  </a:schemeClr>
                </a:solidFill>
                <a:latin typeface="Century Gothic" panose="020B0502020202020204" pitchFamily="34" charset="0"/>
              </a:rPr>
              <a:t>¿</a:t>
            </a:r>
            <a:r>
              <a:rPr lang="es-ES_tradnl" sz="1100" b="1" i="1" dirty="0">
                <a:solidFill>
                  <a:schemeClr val="bg1">
                    <a:lumMod val="50000"/>
                  </a:schemeClr>
                </a:solidFill>
                <a:latin typeface="Century Gothic" panose="020B0502020202020204" pitchFamily="34" charset="0"/>
              </a:rPr>
              <a:t>A qué edad te gustaría jubilarte? </a:t>
            </a:r>
            <a:r>
              <a:rPr lang="es-ES_tradnl" sz="1100" b="1" i="1" dirty="0" smtClean="0">
                <a:solidFill>
                  <a:schemeClr val="bg1">
                    <a:lumMod val="50000"/>
                  </a:schemeClr>
                </a:solidFill>
                <a:latin typeface="Century Gothic" panose="020B0502020202020204" pitchFamily="34" charset="0"/>
              </a:rPr>
              <a:t>Y ¿</a:t>
            </a:r>
            <a:r>
              <a:rPr lang="es-ES_tradnl" sz="1100" b="1" i="1" dirty="0">
                <a:solidFill>
                  <a:schemeClr val="bg1">
                    <a:lumMod val="50000"/>
                  </a:schemeClr>
                </a:solidFill>
                <a:latin typeface="Century Gothic" panose="020B0502020202020204" pitchFamily="34" charset="0"/>
              </a:rPr>
              <a:t>a qué edad crees que podrás jubilarte realmente? </a:t>
            </a:r>
            <a:endParaRPr lang="es-ES" sz="1100" b="1" i="1" dirty="0">
              <a:solidFill>
                <a:schemeClr val="bg1">
                  <a:lumMod val="50000"/>
                </a:schemeClr>
              </a:solidFill>
              <a:latin typeface="Century Gothic" panose="020B0502020202020204" pitchFamily="34" charset="0"/>
            </a:endParaRPr>
          </a:p>
        </p:txBody>
      </p:sp>
      <p:sp>
        <p:nvSpPr>
          <p:cNvPr id="11" name="Rectángulo 10"/>
          <p:cNvSpPr/>
          <p:nvPr/>
        </p:nvSpPr>
        <p:spPr>
          <a:xfrm>
            <a:off x="5004067" y="6529806"/>
            <a:ext cx="2452916" cy="246221"/>
          </a:xfrm>
          <a:prstGeom prst="rect">
            <a:avLst/>
          </a:prstGeom>
        </p:spPr>
        <p:txBody>
          <a:bodyPr wrap="none">
            <a:spAutoFit/>
          </a:bodyPr>
          <a:lstStyle/>
          <a:p>
            <a:r>
              <a:rPr lang="es-ES" sz="1000" b="1" dirty="0" smtClean="0">
                <a:solidFill>
                  <a:schemeClr val="bg1">
                    <a:lumMod val="50000"/>
                  </a:schemeClr>
                </a:solidFill>
                <a:effectLst/>
                <a:latin typeface="Century Gothic" panose="020B0502020202020204" pitchFamily="34" charset="0"/>
                <a:ea typeface="Calibri" panose="020F0502020204030204" pitchFamily="34" charset="0"/>
              </a:rPr>
              <a:t>Base: Total Muestra (2702 individuos)</a:t>
            </a:r>
            <a:endParaRPr lang="es-ES" sz="1000" b="1" dirty="0">
              <a:solidFill>
                <a:schemeClr val="bg1">
                  <a:lumMod val="50000"/>
                </a:schemeClr>
              </a:solidFill>
              <a:latin typeface="Century Gothic" panose="020B0502020202020204" pitchFamily="34" charset="0"/>
            </a:endParaRPr>
          </a:p>
        </p:txBody>
      </p:sp>
      <p:sp>
        <p:nvSpPr>
          <p:cNvPr id="12" name="24 CuadroTexto"/>
          <p:cNvSpPr txBox="1"/>
          <p:nvPr/>
        </p:nvSpPr>
        <p:spPr>
          <a:xfrm>
            <a:off x="895107" y="45043"/>
            <a:ext cx="8948283" cy="523220"/>
          </a:xfrm>
          <a:prstGeom prst="rect">
            <a:avLst/>
          </a:prstGeom>
          <a:noFill/>
        </p:spPr>
        <p:txBody>
          <a:bodyPr wrap="none" rtlCol="0">
            <a:spAutoFit/>
          </a:bodyPr>
          <a:lstStyle/>
          <a:p>
            <a:r>
              <a:rPr lang="es-ES_tradnl" sz="2800" b="1" dirty="0" smtClean="0">
                <a:solidFill>
                  <a:schemeClr val="tx2">
                    <a:lumMod val="50000"/>
                  </a:schemeClr>
                </a:solidFill>
                <a:effectLst>
                  <a:outerShdw blurRad="38100" dist="38100" dir="2700000" algn="tl">
                    <a:srgbClr val="000000">
                      <a:alpha val="43137"/>
                    </a:srgbClr>
                  </a:outerShdw>
                </a:effectLst>
                <a:latin typeface="Century Gothic" pitchFamily="34" charset="0"/>
              </a:rPr>
              <a:t>Edad de jubilación ideal y edad de jubilación real</a:t>
            </a:r>
            <a:endParaRPr lang="es-ES" sz="2800" b="1"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graphicFrame>
        <p:nvGraphicFramePr>
          <p:cNvPr id="14" name="Gráfico 13"/>
          <p:cNvGraphicFramePr/>
          <p:nvPr>
            <p:extLst>
              <p:ext uri="{D42A27DB-BD31-4B8C-83A1-F6EECF244321}">
                <p14:modId xmlns:p14="http://schemas.microsoft.com/office/powerpoint/2010/main" val="3102740786"/>
              </p:ext>
            </p:extLst>
          </p:nvPr>
        </p:nvGraphicFramePr>
        <p:xfrm>
          <a:off x="6207400" y="2156788"/>
          <a:ext cx="5675586" cy="4309533"/>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2073500" y="1841676"/>
            <a:ext cx="2882520" cy="369332"/>
          </a:xfrm>
          <a:prstGeom prst="rect">
            <a:avLst/>
          </a:prstGeom>
          <a:solidFill>
            <a:schemeClr val="accent4">
              <a:lumMod val="75000"/>
            </a:schemeClr>
          </a:solidFill>
        </p:spPr>
        <p:txBody>
          <a:bodyPr wrap="none" rtlCol="0">
            <a:spAutoFit/>
          </a:bodyPr>
          <a:lstStyle/>
          <a:p>
            <a:r>
              <a:rPr lang="es-ES" b="1" dirty="0" smtClean="0">
                <a:solidFill>
                  <a:schemeClr val="bg1"/>
                </a:solidFill>
                <a:latin typeface="Century Gothic" panose="020B0502020202020204" pitchFamily="34" charset="0"/>
              </a:rPr>
              <a:t>GUSTARÍA JUBILARSE A ..</a:t>
            </a:r>
            <a:endParaRPr lang="es-ES" b="1" dirty="0">
              <a:solidFill>
                <a:schemeClr val="bg1"/>
              </a:solidFill>
              <a:latin typeface="Century Gothic" panose="020B0502020202020204" pitchFamily="34" charset="0"/>
            </a:endParaRPr>
          </a:p>
        </p:txBody>
      </p:sp>
      <p:sp>
        <p:nvSpPr>
          <p:cNvPr id="10" name="CuadroTexto 9"/>
          <p:cNvSpPr txBox="1"/>
          <p:nvPr/>
        </p:nvSpPr>
        <p:spPr>
          <a:xfrm>
            <a:off x="7648954" y="1809215"/>
            <a:ext cx="1952779" cy="369332"/>
          </a:xfrm>
          <a:prstGeom prst="rect">
            <a:avLst/>
          </a:prstGeom>
          <a:solidFill>
            <a:schemeClr val="accent4">
              <a:lumMod val="75000"/>
            </a:schemeClr>
          </a:solidFill>
        </p:spPr>
        <p:txBody>
          <a:bodyPr wrap="none" rtlCol="0">
            <a:spAutoFit/>
          </a:bodyPr>
          <a:lstStyle/>
          <a:p>
            <a:r>
              <a:rPr lang="es-ES" b="1" dirty="0" smtClean="0">
                <a:solidFill>
                  <a:schemeClr val="bg1"/>
                </a:solidFill>
                <a:latin typeface="Century Gothic" panose="020B0502020202020204" pitchFamily="34" charset="0"/>
              </a:rPr>
              <a:t>SE JUBILARÁ A ..</a:t>
            </a:r>
            <a:endParaRPr lang="es-ES" b="1" dirty="0">
              <a:solidFill>
                <a:schemeClr val="bg1"/>
              </a:solidFill>
              <a:latin typeface="Century Gothic" panose="020B0502020202020204" pitchFamily="34" charset="0"/>
            </a:endParaRPr>
          </a:p>
        </p:txBody>
      </p:sp>
      <p:sp>
        <p:nvSpPr>
          <p:cNvPr id="13" name="CuadroTexto 12"/>
          <p:cNvSpPr txBox="1"/>
          <p:nvPr/>
        </p:nvSpPr>
        <p:spPr>
          <a:xfrm>
            <a:off x="777922" y="1075753"/>
            <a:ext cx="10590663" cy="738664"/>
          </a:xfrm>
          <a:prstGeom prst="rect">
            <a:avLst/>
          </a:prstGeom>
          <a:noFill/>
        </p:spPr>
        <p:txBody>
          <a:bodyPr wrap="square" rtlCol="0">
            <a:spAutoFit/>
          </a:bodyPr>
          <a:lstStyle/>
          <a:p>
            <a:pPr algn="just"/>
            <a:r>
              <a:rPr lang="es-ES" sz="1400" dirty="0" smtClean="0">
                <a:latin typeface="Century Gothic" panose="020B0502020202020204" pitchFamily="34" charset="0"/>
              </a:rPr>
              <a:t>Las preferencias a la hora de jubilarse no presentan diferencias según la edad, pero si cuando se pregunta a que edad se jubilará, ya que el porcentaje de hombres que considera que lo hará entre los 66 y los 70 años, es superior al porcentaje de mujeres que son de la misma opinión.</a:t>
            </a:r>
            <a:endParaRPr lang="es-ES" sz="1400" dirty="0">
              <a:latin typeface="Century Gothic" panose="020B0502020202020204" pitchFamily="34" charset="0"/>
            </a:endParaRPr>
          </a:p>
        </p:txBody>
      </p:sp>
    </p:spTree>
    <p:extLst>
      <p:ext uri="{BB962C8B-B14F-4D97-AF65-F5344CB8AC3E}">
        <p14:creationId xmlns:p14="http://schemas.microsoft.com/office/powerpoint/2010/main" val="2919088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2340</TotalTime>
  <Words>5886</Words>
  <Application>Microsoft Office PowerPoint</Application>
  <PresentationFormat>Panorámica</PresentationFormat>
  <Paragraphs>429</Paragraphs>
  <Slides>55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55</vt:i4>
      </vt:variant>
    </vt:vector>
  </HeadingPairs>
  <TitlesOfParts>
    <vt:vector size="64" baseType="lpstr">
      <vt:lpstr>MS PGothic</vt:lpstr>
      <vt:lpstr>MS PGothic</vt:lpstr>
      <vt:lpstr>Aharoni</vt:lpstr>
      <vt:lpstr>Arial</vt:lpstr>
      <vt:lpstr>Calibri</vt:lpstr>
      <vt:lpstr>Calibri Light</vt:lpstr>
      <vt:lpstr>Century Gothic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Manu Gallego</dc:creator>
  <cp:lastModifiedBy>Manu</cp:lastModifiedBy>
  <cp:revision>195</cp:revision>
  <dcterms:created xsi:type="dcterms:W3CDTF">2016-09-23T09:48:06Z</dcterms:created>
  <dcterms:modified xsi:type="dcterms:W3CDTF">2016-11-28T13:09:30Z</dcterms:modified>
</cp:coreProperties>
</file>